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5" r:id="rId4"/>
    <p:sldMasterId id="2147483702" r:id="rId5"/>
    <p:sldMasterId id="2147483704" r:id="rId6"/>
    <p:sldMasterId id="2147483731" r:id="rId7"/>
    <p:sldMasterId id="2147483749" r:id="rId8"/>
    <p:sldMasterId id="2147483761" r:id="rId9"/>
  </p:sldMasterIdLst>
  <p:notesMasterIdLst>
    <p:notesMasterId r:id="rId26"/>
  </p:notesMasterIdLst>
  <p:sldIdLst>
    <p:sldId id="258" r:id="rId10"/>
    <p:sldId id="261" r:id="rId11"/>
    <p:sldId id="3739" r:id="rId12"/>
    <p:sldId id="3788" r:id="rId13"/>
    <p:sldId id="3748" r:id="rId14"/>
    <p:sldId id="256" r:id="rId15"/>
    <p:sldId id="257" r:id="rId16"/>
    <p:sldId id="259" r:id="rId17"/>
    <p:sldId id="260" r:id="rId18"/>
    <p:sldId id="3789" r:id="rId19"/>
    <p:sldId id="262" r:id="rId20"/>
    <p:sldId id="263" r:id="rId21"/>
    <p:sldId id="3790" r:id="rId22"/>
    <p:sldId id="282" r:id="rId23"/>
    <p:sldId id="284" r:id="rId24"/>
    <p:sldId id="286" r:id="rId25"/>
  </p:sldIdLst>
  <p:sldSz cx="12192000" cy="6858000"/>
  <p:notesSz cx="7315200" cy="9601200"/>
  <p:embeddedFontLst>
    <p:embeddedFont>
      <p:font typeface="Hind Light" panose="02000000000000000000" pitchFamily="2" charset="0"/>
      <p:regular r:id="rId27"/>
    </p:embeddedFont>
    <p:embeddedFont>
      <p:font typeface="Hind SemiBold" panose="02000000000000000000" pitchFamily="2" charset="0"/>
      <p:bold r:id="rId28"/>
    </p:embeddedFont>
    <p:embeddedFont>
      <p:font typeface="Malgun Gothic" panose="020B0503020000020004" pitchFamily="34" charset="-127"/>
      <p:regular r:id="rId29"/>
      <p:bold r:id="rId30"/>
    </p:embeddedFont>
    <p:embeddedFont>
      <p:font typeface="Open Sans" panose="020B0606030504020204" pitchFamily="3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jgMpPL4DhRAXXcj1rU6DTC0mn0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21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6E5536-C2C4-465E-AB2C-50C018D1CD9B}" v="1" dt="2024-12-02T20:20:49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9" y="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notesMaster" Target="notesMasters/notesMaster1.xml"/><Relationship Id="rId21" Type="http://schemas.openxmlformats.org/officeDocument/2006/relationships/slide" Target="slides/slide12.xml"/><Relationship Id="rId34" Type="http://schemas.openxmlformats.org/officeDocument/2006/relationships/font" Target="fonts/font8.fntdata"/><Relationship Id="rId8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font" Target="fonts/font3.fntdata"/><Relationship Id="rId83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font" Target="fonts/font6.fntdata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font" Target="fonts/font2.fntdata"/><Relationship Id="rId82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font" Target="fonts/font5.fntdata"/><Relationship Id="rId81" Type="http://schemas.openxmlformats.org/officeDocument/2006/relationships/presProps" Target="presProps.xml"/><Relationship Id="rId86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8" Type="http://schemas.openxmlformats.org/officeDocument/2006/relationships/slideMaster" Target="slideMasters/slideMaster5.xml"/><Relationship Id="rId80" Type="http://customschemas.google.com/relationships/presentationmetadata" Target="metadata"/><Relationship Id="rId85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font" Target="fonts/font7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Thompson" userId="8435b61d-681b-4fb3-b339-01baf39084c0" providerId="ADAL" clId="{086E5536-C2C4-465E-AB2C-50C018D1CD9B}"/>
    <pc:docChg chg="custSel addSld modSld sldOrd">
      <pc:chgData name="Kevin Thompson" userId="8435b61d-681b-4fb3-b339-01baf39084c0" providerId="ADAL" clId="{086E5536-C2C4-465E-AB2C-50C018D1CD9B}" dt="2024-12-04T14:27:38.669" v="237" actId="20577"/>
      <pc:docMkLst>
        <pc:docMk/>
      </pc:docMkLst>
      <pc:sldChg chg="modSp mod">
        <pc:chgData name="Kevin Thompson" userId="8435b61d-681b-4fb3-b339-01baf39084c0" providerId="ADAL" clId="{086E5536-C2C4-465E-AB2C-50C018D1CD9B}" dt="2024-12-02T20:21:19.725" v="127" actId="114"/>
        <pc:sldMkLst>
          <pc:docMk/>
          <pc:sldMk cId="1077027767" sldId="282"/>
        </pc:sldMkLst>
        <pc:spChg chg="mod">
          <ac:chgData name="Kevin Thompson" userId="8435b61d-681b-4fb3-b339-01baf39084c0" providerId="ADAL" clId="{086E5536-C2C4-465E-AB2C-50C018D1CD9B}" dt="2024-12-02T20:21:19.725" v="127" actId="114"/>
          <ac:spMkLst>
            <pc:docMk/>
            <pc:sldMk cId="1077027767" sldId="282"/>
            <ac:spMk id="2" creationId="{CCFD84C5-E344-811C-BB42-E3918463E381}"/>
          </ac:spMkLst>
        </pc:spChg>
        <pc:spChg chg="mod">
          <ac:chgData name="Kevin Thompson" userId="8435b61d-681b-4fb3-b339-01baf39084c0" providerId="ADAL" clId="{086E5536-C2C4-465E-AB2C-50C018D1CD9B}" dt="2024-12-02T20:21:14.529" v="126" actId="114"/>
          <ac:spMkLst>
            <pc:docMk/>
            <pc:sldMk cId="1077027767" sldId="282"/>
            <ac:spMk id="4" creationId="{8A29BD1A-6071-DAFB-193A-9D06DE72AD4A}"/>
          </ac:spMkLst>
        </pc:spChg>
      </pc:sldChg>
      <pc:sldChg chg="modSp mod">
        <pc:chgData name="Kevin Thompson" userId="8435b61d-681b-4fb3-b339-01baf39084c0" providerId="ADAL" clId="{086E5536-C2C4-465E-AB2C-50C018D1CD9B}" dt="2024-12-02T20:21:35.023" v="129" actId="114"/>
        <pc:sldMkLst>
          <pc:docMk/>
          <pc:sldMk cId="3325714908" sldId="284"/>
        </pc:sldMkLst>
        <pc:spChg chg="mod">
          <ac:chgData name="Kevin Thompson" userId="8435b61d-681b-4fb3-b339-01baf39084c0" providerId="ADAL" clId="{086E5536-C2C4-465E-AB2C-50C018D1CD9B}" dt="2024-12-02T20:21:35.023" v="129" actId="114"/>
          <ac:spMkLst>
            <pc:docMk/>
            <pc:sldMk cId="3325714908" sldId="284"/>
            <ac:spMk id="2" creationId="{78CF879E-3F75-FECA-DE36-74BBCC976E94}"/>
          </ac:spMkLst>
        </pc:spChg>
        <pc:spChg chg="mod">
          <ac:chgData name="Kevin Thompson" userId="8435b61d-681b-4fb3-b339-01baf39084c0" providerId="ADAL" clId="{086E5536-C2C4-465E-AB2C-50C018D1CD9B}" dt="2024-12-02T20:21:29.865" v="128" actId="114"/>
          <ac:spMkLst>
            <pc:docMk/>
            <pc:sldMk cId="3325714908" sldId="284"/>
            <ac:spMk id="4" creationId="{E4CD6758-E4B4-F3E8-9F8E-492AD2AA2D41}"/>
          </ac:spMkLst>
        </pc:spChg>
      </pc:sldChg>
      <pc:sldChg chg="delSp modSp mod">
        <pc:chgData name="Kevin Thompson" userId="8435b61d-681b-4fb3-b339-01baf39084c0" providerId="ADAL" clId="{086E5536-C2C4-465E-AB2C-50C018D1CD9B}" dt="2024-12-04T14:27:38.669" v="237" actId="20577"/>
        <pc:sldMkLst>
          <pc:docMk/>
          <pc:sldMk cId="1751810316" sldId="286"/>
        </pc:sldMkLst>
        <pc:spChg chg="mod">
          <ac:chgData name="Kevin Thompson" userId="8435b61d-681b-4fb3-b339-01baf39084c0" providerId="ADAL" clId="{086E5536-C2C4-465E-AB2C-50C018D1CD9B}" dt="2024-12-04T14:27:19.518" v="234" actId="1076"/>
          <ac:spMkLst>
            <pc:docMk/>
            <pc:sldMk cId="1751810316" sldId="286"/>
            <ac:spMk id="2" creationId="{2315587E-2D75-CA2B-D7E3-30923D0BB991}"/>
          </ac:spMkLst>
        </pc:spChg>
        <pc:spChg chg="del mod">
          <ac:chgData name="Kevin Thompson" userId="8435b61d-681b-4fb3-b339-01baf39084c0" providerId="ADAL" clId="{086E5536-C2C4-465E-AB2C-50C018D1CD9B}" dt="2024-12-04T14:26:53.914" v="231" actId="478"/>
          <ac:spMkLst>
            <pc:docMk/>
            <pc:sldMk cId="1751810316" sldId="286"/>
            <ac:spMk id="4" creationId="{59C4A6E7-C7A6-18AB-DB1C-A403B1098F02}"/>
          </ac:spMkLst>
        </pc:spChg>
        <pc:spChg chg="mod">
          <ac:chgData name="Kevin Thompson" userId="8435b61d-681b-4fb3-b339-01baf39084c0" providerId="ADAL" clId="{086E5536-C2C4-465E-AB2C-50C018D1CD9B}" dt="2024-12-04T14:27:38.669" v="237" actId="20577"/>
          <ac:spMkLst>
            <pc:docMk/>
            <pc:sldMk cId="1751810316" sldId="286"/>
            <ac:spMk id="9" creationId="{DD2970FE-99D8-3314-F332-EE78925A7B13}"/>
          </ac:spMkLst>
        </pc:spChg>
      </pc:sldChg>
      <pc:sldChg chg="modSp mod">
        <pc:chgData name="Kevin Thompson" userId="8435b61d-681b-4fb3-b339-01baf39084c0" providerId="ADAL" clId="{086E5536-C2C4-465E-AB2C-50C018D1CD9B}" dt="2024-12-02T20:22:01.375" v="132" actId="207"/>
        <pc:sldMkLst>
          <pc:docMk/>
          <pc:sldMk cId="3369710890" sldId="3739"/>
        </pc:sldMkLst>
        <pc:spChg chg="mod">
          <ac:chgData name="Kevin Thompson" userId="8435b61d-681b-4fb3-b339-01baf39084c0" providerId="ADAL" clId="{086E5536-C2C4-465E-AB2C-50C018D1CD9B}" dt="2024-12-02T20:22:01.375" v="132" actId="207"/>
          <ac:spMkLst>
            <pc:docMk/>
            <pc:sldMk cId="3369710890" sldId="3739"/>
            <ac:spMk id="3" creationId="{00000000-0000-0000-0000-000000000000}"/>
          </ac:spMkLst>
        </pc:spChg>
      </pc:sldChg>
      <pc:sldChg chg="modSp mod">
        <pc:chgData name="Kevin Thompson" userId="8435b61d-681b-4fb3-b339-01baf39084c0" providerId="ADAL" clId="{086E5536-C2C4-465E-AB2C-50C018D1CD9B}" dt="2024-11-27T15:08:16.433" v="125" actId="20577"/>
        <pc:sldMkLst>
          <pc:docMk/>
          <pc:sldMk cId="3987959387" sldId="3748"/>
        </pc:sldMkLst>
        <pc:spChg chg="mod">
          <ac:chgData name="Kevin Thompson" userId="8435b61d-681b-4fb3-b339-01baf39084c0" providerId="ADAL" clId="{086E5536-C2C4-465E-AB2C-50C018D1CD9B}" dt="2024-11-27T15:08:06.085" v="114" actId="20577"/>
          <ac:spMkLst>
            <pc:docMk/>
            <pc:sldMk cId="3987959387" sldId="3748"/>
            <ac:spMk id="4" creationId="{27E4F0AB-567F-3901-79C6-1674B36175DC}"/>
          </ac:spMkLst>
        </pc:spChg>
        <pc:spChg chg="mod">
          <ac:chgData name="Kevin Thompson" userId="8435b61d-681b-4fb3-b339-01baf39084c0" providerId="ADAL" clId="{086E5536-C2C4-465E-AB2C-50C018D1CD9B}" dt="2024-11-27T15:08:16.433" v="125" actId="20577"/>
          <ac:spMkLst>
            <pc:docMk/>
            <pc:sldMk cId="3987959387" sldId="3748"/>
            <ac:spMk id="13" creationId="{B831C534-2D24-343A-62D5-E6040A35A755}"/>
          </ac:spMkLst>
        </pc:spChg>
      </pc:sldChg>
      <pc:sldChg chg="modSp add mod ord">
        <pc:chgData name="Kevin Thompson" userId="8435b61d-681b-4fb3-b339-01baf39084c0" providerId="ADAL" clId="{086E5536-C2C4-465E-AB2C-50C018D1CD9B}" dt="2024-12-02T20:24:39.715" v="230" actId="20577"/>
        <pc:sldMkLst>
          <pc:docMk/>
          <pc:sldMk cId="964351525" sldId="3790"/>
        </pc:sldMkLst>
        <pc:spChg chg="mod">
          <ac:chgData name="Kevin Thompson" userId="8435b61d-681b-4fb3-b339-01baf39084c0" providerId="ADAL" clId="{086E5536-C2C4-465E-AB2C-50C018D1CD9B}" dt="2024-12-02T20:24:39.715" v="230" actId="20577"/>
          <ac:spMkLst>
            <pc:docMk/>
            <pc:sldMk cId="964351525" sldId="3790"/>
            <ac:spMk id="4" creationId="{E150CDA6-9FEE-AE15-C1E6-F23638E104A4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2C4B1-7557-4865-9535-E6E85DD420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8FEE928-F4E5-4351-95B7-019BB179AFDF}">
      <dgm:prSet/>
      <dgm:spPr/>
      <dgm:t>
        <a:bodyPr/>
        <a:lstStyle/>
        <a:p>
          <a:r>
            <a:rPr lang="en-US"/>
            <a:t>Collaboration/Communication/Transparency</a:t>
          </a:r>
        </a:p>
      </dgm:t>
    </dgm:pt>
    <dgm:pt modelId="{52E33D5C-0437-4C21-AA13-4BD33344CE40}" type="parTrans" cxnId="{42103393-59C4-4B4E-B910-D611EE783340}">
      <dgm:prSet/>
      <dgm:spPr/>
      <dgm:t>
        <a:bodyPr/>
        <a:lstStyle/>
        <a:p>
          <a:endParaRPr lang="en-US"/>
        </a:p>
      </dgm:t>
    </dgm:pt>
    <dgm:pt modelId="{A3F24A86-4D24-4DA8-B192-D0719305B082}" type="sibTrans" cxnId="{42103393-59C4-4B4E-B910-D611EE783340}">
      <dgm:prSet/>
      <dgm:spPr/>
      <dgm:t>
        <a:bodyPr/>
        <a:lstStyle/>
        <a:p>
          <a:endParaRPr lang="en-US"/>
        </a:p>
      </dgm:t>
    </dgm:pt>
    <dgm:pt modelId="{72F7C95B-50CE-44A9-A658-2F82F28FE8FE}">
      <dgm:prSet/>
      <dgm:spPr/>
      <dgm:t>
        <a:bodyPr/>
        <a:lstStyle/>
        <a:p>
          <a:r>
            <a:rPr lang="en-US"/>
            <a:t>Trust/Build Spirit of Partnership</a:t>
          </a:r>
        </a:p>
      </dgm:t>
    </dgm:pt>
    <dgm:pt modelId="{E05E14CC-A81F-4550-BD3E-332C9EBF826E}" type="parTrans" cxnId="{C69E9B10-6CAE-4250-86D9-4DD246FC449F}">
      <dgm:prSet/>
      <dgm:spPr/>
      <dgm:t>
        <a:bodyPr/>
        <a:lstStyle/>
        <a:p>
          <a:endParaRPr lang="en-US"/>
        </a:p>
      </dgm:t>
    </dgm:pt>
    <dgm:pt modelId="{551CC5A5-EF7B-4183-B2A7-1B82AE0AAFB7}" type="sibTrans" cxnId="{C69E9B10-6CAE-4250-86D9-4DD246FC449F}">
      <dgm:prSet/>
      <dgm:spPr/>
      <dgm:t>
        <a:bodyPr/>
        <a:lstStyle/>
        <a:p>
          <a:endParaRPr lang="en-US"/>
        </a:p>
      </dgm:t>
    </dgm:pt>
    <dgm:pt modelId="{DF3BBF1B-82B0-46F4-A503-51C4854F0EDA}">
      <dgm:prSet/>
      <dgm:spPr/>
      <dgm:t>
        <a:bodyPr/>
        <a:lstStyle/>
        <a:p>
          <a:r>
            <a:rPr lang="en-US"/>
            <a:t>Assembling the “Right Team”/Contract Strategy</a:t>
          </a:r>
        </a:p>
      </dgm:t>
    </dgm:pt>
    <dgm:pt modelId="{2878DF07-ED0B-4455-AC50-DCE5B9E6BB28}" type="parTrans" cxnId="{50E48ECF-81FD-4D6A-BB51-86B1349B50AE}">
      <dgm:prSet/>
      <dgm:spPr/>
      <dgm:t>
        <a:bodyPr/>
        <a:lstStyle/>
        <a:p>
          <a:endParaRPr lang="en-US"/>
        </a:p>
      </dgm:t>
    </dgm:pt>
    <dgm:pt modelId="{F9E91A47-1769-4B48-8A81-67008EBBB686}" type="sibTrans" cxnId="{50E48ECF-81FD-4D6A-BB51-86B1349B50AE}">
      <dgm:prSet/>
      <dgm:spPr/>
      <dgm:t>
        <a:bodyPr/>
        <a:lstStyle/>
        <a:p>
          <a:endParaRPr lang="en-US"/>
        </a:p>
      </dgm:t>
    </dgm:pt>
    <dgm:pt modelId="{F8CBFFA0-FAAE-4D22-813F-AAC5EC331793}">
      <dgm:prSet/>
      <dgm:spPr/>
      <dgm:t>
        <a:bodyPr/>
        <a:lstStyle/>
        <a:p>
          <a:r>
            <a:rPr lang="en-US"/>
            <a:t>Technology</a:t>
          </a:r>
        </a:p>
      </dgm:t>
    </dgm:pt>
    <dgm:pt modelId="{C1347A78-A899-48AC-BC1C-6B62285B414B}" type="parTrans" cxnId="{4B8A628B-CAAF-49FC-ABD3-A1A179EB9CB7}">
      <dgm:prSet/>
      <dgm:spPr/>
      <dgm:t>
        <a:bodyPr/>
        <a:lstStyle/>
        <a:p>
          <a:endParaRPr lang="en-US"/>
        </a:p>
      </dgm:t>
    </dgm:pt>
    <dgm:pt modelId="{2DF801E4-589C-4A54-9A8D-3E4F0EAD0F36}" type="sibTrans" cxnId="{4B8A628B-CAAF-49FC-ABD3-A1A179EB9CB7}">
      <dgm:prSet/>
      <dgm:spPr/>
      <dgm:t>
        <a:bodyPr/>
        <a:lstStyle/>
        <a:p>
          <a:endParaRPr lang="en-US"/>
        </a:p>
      </dgm:t>
    </dgm:pt>
    <dgm:pt modelId="{544891C7-7F58-40D8-BF66-46ABD84A9911}">
      <dgm:prSet/>
      <dgm:spPr/>
      <dgm:t>
        <a:bodyPr/>
        <a:lstStyle/>
        <a:p>
          <a:r>
            <a:rPr lang="en-US"/>
            <a:t>Better Practices</a:t>
          </a:r>
        </a:p>
      </dgm:t>
    </dgm:pt>
    <dgm:pt modelId="{CB0A2D1F-9754-4182-B18A-902481FF95CD}" type="parTrans" cxnId="{73F96947-1A2F-4EE9-ABEF-DDE0D383E7CB}">
      <dgm:prSet/>
      <dgm:spPr/>
      <dgm:t>
        <a:bodyPr/>
        <a:lstStyle/>
        <a:p>
          <a:endParaRPr lang="en-US"/>
        </a:p>
      </dgm:t>
    </dgm:pt>
    <dgm:pt modelId="{72DECFC1-46C5-4A96-9436-A0AF911FE229}" type="sibTrans" cxnId="{73F96947-1A2F-4EE9-ABEF-DDE0D383E7CB}">
      <dgm:prSet/>
      <dgm:spPr/>
      <dgm:t>
        <a:bodyPr/>
        <a:lstStyle/>
        <a:p>
          <a:endParaRPr lang="en-US"/>
        </a:p>
      </dgm:t>
    </dgm:pt>
    <dgm:pt modelId="{1FC6384A-65F2-416D-91F2-0EAF7E8C7DAB}">
      <dgm:prSet/>
      <dgm:spPr/>
      <dgm:t>
        <a:bodyPr/>
        <a:lstStyle/>
        <a:p>
          <a:r>
            <a:rPr lang="en-US"/>
            <a:t>General Comments/Potpourri</a:t>
          </a:r>
        </a:p>
      </dgm:t>
    </dgm:pt>
    <dgm:pt modelId="{C03C1059-2B81-499E-8759-219FCB60F760}" type="parTrans" cxnId="{D411B254-6416-44FC-8A66-63FF101E6BF5}">
      <dgm:prSet/>
      <dgm:spPr/>
      <dgm:t>
        <a:bodyPr/>
        <a:lstStyle/>
        <a:p>
          <a:endParaRPr lang="en-US"/>
        </a:p>
      </dgm:t>
    </dgm:pt>
    <dgm:pt modelId="{6A2B176A-31A8-4DBF-82A9-12499ED4BADD}" type="sibTrans" cxnId="{D411B254-6416-44FC-8A66-63FF101E6BF5}">
      <dgm:prSet/>
      <dgm:spPr/>
      <dgm:t>
        <a:bodyPr/>
        <a:lstStyle/>
        <a:p>
          <a:endParaRPr lang="en-US"/>
        </a:p>
      </dgm:t>
    </dgm:pt>
    <dgm:pt modelId="{69456546-45B0-4FDD-89C2-8DF2C69BE6C2}" type="pres">
      <dgm:prSet presAssocID="{76F2C4B1-7557-4865-9535-E6E85DD4207F}" presName="root" presStyleCnt="0">
        <dgm:presLayoutVars>
          <dgm:dir/>
          <dgm:resizeHandles val="exact"/>
        </dgm:presLayoutVars>
      </dgm:prSet>
      <dgm:spPr/>
    </dgm:pt>
    <dgm:pt modelId="{AFA5CD51-D92D-4FBA-8A21-03FFE88A9065}" type="pres">
      <dgm:prSet presAssocID="{C8FEE928-F4E5-4351-95B7-019BB179AFDF}" presName="compNode" presStyleCnt="0"/>
      <dgm:spPr/>
    </dgm:pt>
    <dgm:pt modelId="{502A9CF4-F740-44FE-B1FA-8B62D77E2614}" type="pres">
      <dgm:prSet presAssocID="{C8FEE928-F4E5-4351-95B7-019BB179AFDF}" presName="bgRect" presStyleLbl="bgShp" presStyleIdx="0" presStyleCnt="6"/>
      <dgm:spPr/>
    </dgm:pt>
    <dgm:pt modelId="{2BBA172B-1781-45C6-A628-11E4A50A67D0}" type="pres">
      <dgm:prSet presAssocID="{C8FEE928-F4E5-4351-95B7-019BB179AFDF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E099B38-68BA-4370-B979-2CE96A2BE758}" type="pres">
      <dgm:prSet presAssocID="{C8FEE928-F4E5-4351-95B7-019BB179AFDF}" presName="spaceRect" presStyleCnt="0"/>
      <dgm:spPr/>
    </dgm:pt>
    <dgm:pt modelId="{E896DDE4-63A9-4357-A034-A5C19A3C6726}" type="pres">
      <dgm:prSet presAssocID="{C8FEE928-F4E5-4351-95B7-019BB179AFDF}" presName="parTx" presStyleLbl="revTx" presStyleIdx="0" presStyleCnt="6">
        <dgm:presLayoutVars>
          <dgm:chMax val="0"/>
          <dgm:chPref val="0"/>
        </dgm:presLayoutVars>
      </dgm:prSet>
      <dgm:spPr/>
    </dgm:pt>
    <dgm:pt modelId="{62F0593B-C6E5-4997-A0C5-B62F08325BFA}" type="pres">
      <dgm:prSet presAssocID="{A3F24A86-4D24-4DA8-B192-D0719305B082}" presName="sibTrans" presStyleCnt="0"/>
      <dgm:spPr/>
    </dgm:pt>
    <dgm:pt modelId="{A101C10E-7B7B-4A67-ADD6-A1F34A7D9E83}" type="pres">
      <dgm:prSet presAssocID="{72F7C95B-50CE-44A9-A658-2F82F28FE8FE}" presName="compNode" presStyleCnt="0"/>
      <dgm:spPr/>
    </dgm:pt>
    <dgm:pt modelId="{CCE153AE-ABC7-4C41-B729-0C55165D4DA6}" type="pres">
      <dgm:prSet presAssocID="{72F7C95B-50CE-44A9-A658-2F82F28FE8FE}" presName="bgRect" presStyleLbl="bgShp" presStyleIdx="1" presStyleCnt="6"/>
      <dgm:spPr/>
    </dgm:pt>
    <dgm:pt modelId="{8A55D4EE-1E7E-4970-9220-629882550F40}" type="pres">
      <dgm:prSet presAssocID="{72F7C95B-50CE-44A9-A658-2F82F28FE8FE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21452D48-CF1A-429C-8AF6-A664F1456F68}" type="pres">
      <dgm:prSet presAssocID="{72F7C95B-50CE-44A9-A658-2F82F28FE8FE}" presName="spaceRect" presStyleCnt="0"/>
      <dgm:spPr/>
    </dgm:pt>
    <dgm:pt modelId="{EC7AF3D6-41FE-4A14-87C6-1623596D40CA}" type="pres">
      <dgm:prSet presAssocID="{72F7C95B-50CE-44A9-A658-2F82F28FE8FE}" presName="parTx" presStyleLbl="revTx" presStyleIdx="1" presStyleCnt="6">
        <dgm:presLayoutVars>
          <dgm:chMax val="0"/>
          <dgm:chPref val="0"/>
        </dgm:presLayoutVars>
      </dgm:prSet>
      <dgm:spPr/>
    </dgm:pt>
    <dgm:pt modelId="{8DEBCFEE-4CAA-4132-A011-03A24D1FBB86}" type="pres">
      <dgm:prSet presAssocID="{551CC5A5-EF7B-4183-B2A7-1B82AE0AAFB7}" presName="sibTrans" presStyleCnt="0"/>
      <dgm:spPr/>
    </dgm:pt>
    <dgm:pt modelId="{0A29E2B7-DAD3-4BED-BF3E-0914609BD4E4}" type="pres">
      <dgm:prSet presAssocID="{DF3BBF1B-82B0-46F4-A503-51C4854F0EDA}" presName="compNode" presStyleCnt="0"/>
      <dgm:spPr/>
    </dgm:pt>
    <dgm:pt modelId="{B410A45C-DCD7-489D-97A0-03B793BAF902}" type="pres">
      <dgm:prSet presAssocID="{DF3BBF1B-82B0-46F4-A503-51C4854F0EDA}" presName="bgRect" presStyleLbl="bgShp" presStyleIdx="2" presStyleCnt="6"/>
      <dgm:spPr/>
    </dgm:pt>
    <dgm:pt modelId="{5FBB882F-A7E1-4A97-8FA2-AF24A51B99A6}" type="pres">
      <dgm:prSet presAssocID="{DF3BBF1B-82B0-46F4-A503-51C4854F0ED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CDAAA29E-0A31-4726-9844-8562211C3DFB}" type="pres">
      <dgm:prSet presAssocID="{DF3BBF1B-82B0-46F4-A503-51C4854F0EDA}" presName="spaceRect" presStyleCnt="0"/>
      <dgm:spPr/>
    </dgm:pt>
    <dgm:pt modelId="{A5852554-6404-4CC3-AF36-E0635BB539ED}" type="pres">
      <dgm:prSet presAssocID="{DF3BBF1B-82B0-46F4-A503-51C4854F0EDA}" presName="parTx" presStyleLbl="revTx" presStyleIdx="2" presStyleCnt="6">
        <dgm:presLayoutVars>
          <dgm:chMax val="0"/>
          <dgm:chPref val="0"/>
        </dgm:presLayoutVars>
      </dgm:prSet>
      <dgm:spPr/>
    </dgm:pt>
    <dgm:pt modelId="{C425E8C6-C828-4023-A342-2146F4F3E8CA}" type="pres">
      <dgm:prSet presAssocID="{F9E91A47-1769-4B48-8A81-67008EBBB686}" presName="sibTrans" presStyleCnt="0"/>
      <dgm:spPr/>
    </dgm:pt>
    <dgm:pt modelId="{05C6A566-9DEF-4DD9-8F79-AF0BD872AD03}" type="pres">
      <dgm:prSet presAssocID="{F8CBFFA0-FAAE-4D22-813F-AAC5EC331793}" presName="compNode" presStyleCnt="0"/>
      <dgm:spPr/>
    </dgm:pt>
    <dgm:pt modelId="{67EEE53B-82F9-4312-9411-7A1DFF66308B}" type="pres">
      <dgm:prSet presAssocID="{F8CBFFA0-FAAE-4D22-813F-AAC5EC331793}" presName="bgRect" presStyleLbl="bgShp" presStyleIdx="3" presStyleCnt="6"/>
      <dgm:spPr/>
    </dgm:pt>
    <dgm:pt modelId="{0D1443E2-3822-498B-B7E2-7D04828CF629}" type="pres">
      <dgm:prSet presAssocID="{F8CBFFA0-FAAE-4D22-813F-AAC5EC331793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9F6EAC87-25F2-4ADF-ACEE-03AA7CD97B69}" type="pres">
      <dgm:prSet presAssocID="{F8CBFFA0-FAAE-4D22-813F-AAC5EC331793}" presName="spaceRect" presStyleCnt="0"/>
      <dgm:spPr/>
    </dgm:pt>
    <dgm:pt modelId="{9826E226-6F80-4C7F-8249-268D5C4393D0}" type="pres">
      <dgm:prSet presAssocID="{F8CBFFA0-FAAE-4D22-813F-AAC5EC331793}" presName="parTx" presStyleLbl="revTx" presStyleIdx="3" presStyleCnt="6">
        <dgm:presLayoutVars>
          <dgm:chMax val="0"/>
          <dgm:chPref val="0"/>
        </dgm:presLayoutVars>
      </dgm:prSet>
      <dgm:spPr/>
    </dgm:pt>
    <dgm:pt modelId="{0A79BB15-CB31-4196-96CB-5E258FC4CA6E}" type="pres">
      <dgm:prSet presAssocID="{2DF801E4-589C-4A54-9A8D-3E4F0EAD0F36}" presName="sibTrans" presStyleCnt="0"/>
      <dgm:spPr/>
    </dgm:pt>
    <dgm:pt modelId="{4E89AD2C-02D7-492B-8891-A56AFB4F65BD}" type="pres">
      <dgm:prSet presAssocID="{544891C7-7F58-40D8-BF66-46ABD84A9911}" presName="compNode" presStyleCnt="0"/>
      <dgm:spPr/>
    </dgm:pt>
    <dgm:pt modelId="{6CCF1B2E-8394-40F6-9DB7-A4179B59917C}" type="pres">
      <dgm:prSet presAssocID="{544891C7-7F58-40D8-BF66-46ABD84A9911}" presName="bgRect" presStyleLbl="bgShp" presStyleIdx="4" presStyleCnt="6"/>
      <dgm:spPr/>
    </dgm:pt>
    <dgm:pt modelId="{4FAA59EC-D15F-45BA-8B4E-C23CAE50AF52}" type="pres">
      <dgm:prSet presAssocID="{544891C7-7F58-40D8-BF66-46ABD84A991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A74D431-9DD9-4CFD-8806-AE476F8EE5A9}" type="pres">
      <dgm:prSet presAssocID="{544891C7-7F58-40D8-BF66-46ABD84A9911}" presName="spaceRect" presStyleCnt="0"/>
      <dgm:spPr/>
    </dgm:pt>
    <dgm:pt modelId="{040DE05C-09AC-4F1F-8D82-4623F82059F6}" type="pres">
      <dgm:prSet presAssocID="{544891C7-7F58-40D8-BF66-46ABD84A9911}" presName="parTx" presStyleLbl="revTx" presStyleIdx="4" presStyleCnt="6">
        <dgm:presLayoutVars>
          <dgm:chMax val="0"/>
          <dgm:chPref val="0"/>
        </dgm:presLayoutVars>
      </dgm:prSet>
      <dgm:spPr/>
    </dgm:pt>
    <dgm:pt modelId="{09D0A0E3-69A6-4F6C-A5E1-E1E4B03D02B0}" type="pres">
      <dgm:prSet presAssocID="{72DECFC1-46C5-4A96-9436-A0AF911FE229}" presName="sibTrans" presStyleCnt="0"/>
      <dgm:spPr/>
    </dgm:pt>
    <dgm:pt modelId="{1C06377D-E550-4703-ADB6-B127B70C23C3}" type="pres">
      <dgm:prSet presAssocID="{1FC6384A-65F2-416D-91F2-0EAF7E8C7DAB}" presName="compNode" presStyleCnt="0"/>
      <dgm:spPr/>
    </dgm:pt>
    <dgm:pt modelId="{56DF6B0D-D765-4329-BFC1-18AF2D1B97F4}" type="pres">
      <dgm:prSet presAssocID="{1FC6384A-65F2-416D-91F2-0EAF7E8C7DAB}" presName="bgRect" presStyleLbl="bgShp" presStyleIdx="5" presStyleCnt="6"/>
      <dgm:spPr/>
    </dgm:pt>
    <dgm:pt modelId="{AD380D5A-F0D5-4D5B-AB7C-9294541D1F04}" type="pres">
      <dgm:prSet presAssocID="{1FC6384A-65F2-416D-91F2-0EAF7E8C7DA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bbles"/>
        </a:ext>
      </dgm:extLst>
    </dgm:pt>
    <dgm:pt modelId="{827DAE12-BAC9-4303-85C6-E9BC8B30F50F}" type="pres">
      <dgm:prSet presAssocID="{1FC6384A-65F2-416D-91F2-0EAF7E8C7DAB}" presName="spaceRect" presStyleCnt="0"/>
      <dgm:spPr/>
    </dgm:pt>
    <dgm:pt modelId="{85FE1210-FEB1-4E32-AEFA-23B771701D4C}" type="pres">
      <dgm:prSet presAssocID="{1FC6384A-65F2-416D-91F2-0EAF7E8C7DAB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5794701-61AE-4C15-9BED-F6549E26B6E8}" type="presOf" srcId="{544891C7-7F58-40D8-BF66-46ABD84A9911}" destId="{040DE05C-09AC-4F1F-8D82-4623F82059F6}" srcOrd="0" destOrd="0" presId="urn:microsoft.com/office/officeart/2018/2/layout/IconVerticalSolidList"/>
    <dgm:cxn modelId="{C69E9B10-6CAE-4250-86D9-4DD246FC449F}" srcId="{76F2C4B1-7557-4865-9535-E6E85DD4207F}" destId="{72F7C95B-50CE-44A9-A658-2F82F28FE8FE}" srcOrd="1" destOrd="0" parTransId="{E05E14CC-A81F-4550-BD3E-332C9EBF826E}" sibTransId="{551CC5A5-EF7B-4183-B2A7-1B82AE0AAFB7}"/>
    <dgm:cxn modelId="{81C14D1B-E0FC-4EF6-BC62-2142651B26F5}" type="presOf" srcId="{72F7C95B-50CE-44A9-A658-2F82F28FE8FE}" destId="{EC7AF3D6-41FE-4A14-87C6-1623596D40CA}" srcOrd="0" destOrd="0" presId="urn:microsoft.com/office/officeart/2018/2/layout/IconVerticalSolidList"/>
    <dgm:cxn modelId="{3AF40F3F-3FA2-4BD5-A1C1-39AA88D44ABC}" type="presOf" srcId="{C8FEE928-F4E5-4351-95B7-019BB179AFDF}" destId="{E896DDE4-63A9-4357-A034-A5C19A3C6726}" srcOrd="0" destOrd="0" presId="urn:microsoft.com/office/officeart/2018/2/layout/IconVerticalSolidList"/>
    <dgm:cxn modelId="{73F96947-1A2F-4EE9-ABEF-DDE0D383E7CB}" srcId="{76F2C4B1-7557-4865-9535-E6E85DD4207F}" destId="{544891C7-7F58-40D8-BF66-46ABD84A9911}" srcOrd="4" destOrd="0" parTransId="{CB0A2D1F-9754-4182-B18A-902481FF95CD}" sibTransId="{72DECFC1-46C5-4A96-9436-A0AF911FE229}"/>
    <dgm:cxn modelId="{D411B254-6416-44FC-8A66-63FF101E6BF5}" srcId="{76F2C4B1-7557-4865-9535-E6E85DD4207F}" destId="{1FC6384A-65F2-416D-91F2-0EAF7E8C7DAB}" srcOrd="5" destOrd="0" parTransId="{C03C1059-2B81-499E-8759-219FCB60F760}" sibTransId="{6A2B176A-31A8-4DBF-82A9-12499ED4BADD}"/>
    <dgm:cxn modelId="{38EAA97B-8E4E-438F-8C8C-13E351BA9B09}" type="presOf" srcId="{76F2C4B1-7557-4865-9535-E6E85DD4207F}" destId="{69456546-45B0-4FDD-89C2-8DF2C69BE6C2}" srcOrd="0" destOrd="0" presId="urn:microsoft.com/office/officeart/2018/2/layout/IconVerticalSolidList"/>
    <dgm:cxn modelId="{4B8A628B-CAAF-49FC-ABD3-A1A179EB9CB7}" srcId="{76F2C4B1-7557-4865-9535-E6E85DD4207F}" destId="{F8CBFFA0-FAAE-4D22-813F-AAC5EC331793}" srcOrd="3" destOrd="0" parTransId="{C1347A78-A899-48AC-BC1C-6B62285B414B}" sibTransId="{2DF801E4-589C-4A54-9A8D-3E4F0EAD0F36}"/>
    <dgm:cxn modelId="{FDBAF491-19A5-416E-84F9-29A7496152CB}" type="presOf" srcId="{1FC6384A-65F2-416D-91F2-0EAF7E8C7DAB}" destId="{85FE1210-FEB1-4E32-AEFA-23B771701D4C}" srcOrd="0" destOrd="0" presId="urn:microsoft.com/office/officeart/2018/2/layout/IconVerticalSolidList"/>
    <dgm:cxn modelId="{42103393-59C4-4B4E-B910-D611EE783340}" srcId="{76F2C4B1-7557-4865-9535-E6E85DD4207F}" destId="{C8FEE928-F4E5-4351-95B7-019BB179AFDF}" srcOrd="0" destOrd="0" parTransId="{52E33D5C-0437-4C21-AA13-4BD33344CE40}" sibTransId="{A3F24A86-4D24-4DA8-B192-D0719305B082}"/>
    <dgm:cxn modelId="{A49650B8-AFEB-492B-AB28-40F5793EFE26}" type="presOf" srcId="{DF3BBF1B-82B0-46F4-A503-51C4854F0EDA}" destId="{A5852554-6404-4CC3-AF36-E0635BB539ED}" srcOrd="0" destOrd="0" presId="urn:microsoft.com/office/officeart/2018/2/layout/IconVerticalSolidList"/>
    <dgm:cxn modelId="{50E48ECF-81FD-4D6A-BB51-86B1349B50AE}" srcId="{76F2C4B1-7557-4865-9535-E6E85DD4207F}" destId="{DF3BBF1B-82B0-46F4-A503-51C4854F0EDA}" srcOrd="2" destOrd="0" parTransId="{2878DF07-ED0B-4455-AC50-DCE5B9E6BB28}" sibTransId="{F9E91A47-1769-4B48-8A81-67008EBBB686}"/>
    <dgm:cxn modelId="{C6EDEAED-6201-4F8B-90D2-16B3CF3B08F4}" type="presOf" srcId="{F8CBFFA0-FAAE-4D22-813F-AAC5EC331793}" destId="{9826E226-6F80-4C7F-8249-268D5C4393D0}" srcOrd="0" destOrd="0" presId="urn:microsoft.com/office/officeart/2018/2/layout/IconVerticalSolidList"/>
    <dgm:cxn modelId="{CB523E51-B723-449B-A19A-0AD196518804}" type="presParOf" srcId="{69456546-45B0-4FDD-89C2-8DF2C69BE6C2}" destId="{AFA5CD51-D92D-4FBA-8A21-03FFE88A9065}" srcOrd="0" destOrd="0" presId="urn:microsoft.com/office/officeart/2018/2/layout/IconVerticalSolidList"/>
    <dgm:cxn modelId="{3C138F0D-73EC-48D8-8856-8D00CB16E038}" type="presParOf" srcId="{AFA5CD51-D92D-4FBA-8A21-03FFE88A9065}" destId="{502A9CF4-F740-44FE-B1FA-8B62D77E2614}" srcOrd="0" destOrd="0" presId="urn:microsoft.com/office/officeart/2018/2/layout/IconVerticalSolidList"/>
    <dgm:cxn modelId="{80D4ABDA-2EEB-48F7-97D3-58A8974A3D47}" type="presParOf" srcId="{AFA5CD51-D92D-4FBA-8A21-03FFE88A9065}" destId="{2BBA172B-1781-45C6-A628-11E4A50A67D0}" srcOrd="1" destOrd="0" presId="urn:microsoft.com/office/officeart/2018/2/layout/IconVerticalSolidList"/>
    <dgm:cxn modelId="{33A83AE4-6E13-4222-84AF-317042DDCFE2}" type="presParOf" srcId="{AFA5CD51-D92D-4FBA-8A21-03FFE88A9065}" destId="{4E099B38-68BA-4370-B979-2CE96A2BE758}" srcOrd="2" destOrd="0" presId="urn:microsoft.com/office/officeart/2018/2/layout/IconVerticalSolidList"/>
    <dgm:cxn modelId="{3C1525D6-C9D8-4B7B-B3AA-300F33FEFAE4}" type="presParOf" srcId="{AFA5CD51-D92D-4FBA-8A21-03FFE88A9065}" destId="{E896DDE4-63A9-4357-A034-A5C19A3C6726}" srcOrd="3" destOrd="0" presId="urn:microsoft.com/office/officeart/2018/2/layout/IconVerticalSolidList"/>
    <dgm:cxn modelId="{350C7A6F-4D13-410D-B3E5-F6F1E23D535F}" type="presParOf" srcId="{69456546-45B0-4FDD-89C2-8DF2C69BE6C2}" destId="{62F0593B-C6E5-4997-A0C5-B62F08325BFA}" srcOrd="1" destOrd="0" presId="urn:microsoft.com/office/officeart/2018/2/layout/IconVerticalSolidList"/>
    <dgm:cxn modelId="{1139DE4D-5F16-4860-B4A5-411DFC599106}" type="presParOf" srcId="{69456546-45B0-4FDD-89C2-8DF2C69BE6C2}" destId="{A101C10E-7B7B-4A67-ADD6-A1F34A7D9E83}" srcOrd="2" destOrd="0" presId="urn:microsoft.com/office/officeart/2018/2/layout/IconVerticalSolidList"/>
    <dgm:cxn modelId="{5B58CD8B-A18E-4E98-A69F-003E6470BE52}" type="presParOf" srcId="{A101C10E-7B7B-4A67-ADD6-A1F34A7D9E83}" destId="{CCE153AE-ABC7-4C41-B729-0C55165D4DA6}" srcOrd="0" destOrd="0" presId="urn:microsoft.com/office/officeart/2018/2/layout/IconVerticalSolidList"/>
    <dgm:cxn modelId="{290D6FC2-1D00-4E38-AD10-F35EB62E36D3}" type="presParOf" srcId="{A101C10E-7B7B-4A67-ADD6-A1F34A7D9E83}" destId="{8A55D4EE-1E7E-4970-9220-629882550F40}" srcOrd="1" destOrd="0" presId="urn:microsoft.com/office/officeart/2018/2/layout/IconVerticalSolidList"/>
    <dgm:cxn modelId="{3A0445C7-0EEF-49B5-9D27-944FA563FB89}" type="presParOf" srcId="{A101C10E-7B7B-4A67-ADD6-A1F34A7D9E83}" destId="{21452D48-CF1A-429C-8AF6-A664F1456F68}" srcOrd="2" destOrd="0" presId="urn:microsoft.com/office/officeart/2018/2/layout/IconVerticalSolidList"/>
    <dgm:cxn modelId="{7404109E-A90D-40F9-8C6F-387961C9401D}" type="presParOf" srcId="{A101C10E-7B7B-4A67-ADD6-A1F34A7D9E83}" destId="{EC7AF3D6-41FE-4A14-87C6-1623596D40CA}" srcOrd="3" destOrd="0" presId="urn:microsoft.com/office/officeart/2018/2/layout/IconVerticalSolidList"/>
    <dgm:cxn modelId="{554E3DDB-F19E-4849-B127-9AB7BC6B0FCD}" type="presParOf" srcId="{69456546-45B0-4FDD-89C2-8DF2C69BE6C2}" destId="{8DEBCFEE-4CAA-4132-A011-03A24D1FBB86}" srcOrd="3" destOrd="0" presId="urn:microsoft.com/office/officeart/2018/2/layout/IconVerticalSolidList"/>
    <dgm:cxn modelId="{81BA8B05-FC00-4B2A-9117-B6BFA8680042}" type="presParOf" srcId="{69456546-45B0-4FDD-89C2-8DF2C69BE6C2}" destId="{0A29E2B7-DAD3-4BED-BF3E-0914609BD4E4}" srcOrd="4" destOrd="0" presId="urn:microsoft.com/office/officeart/2018/2/layout/IconVerticalSolidList"/>
    <dgm:cxn modelId="{F25CAA9F-3631-446F-8EEC-B7027E7F454E}" type="presParOf" srcId="{0A29E2B7-DAD3-4BED-BF3E-0914609BD4E4}" destId="{B410A45C-DCD7-489D-97A0-03B793BAF902}" srcOrd="0" destOrd="0" presId="urn:microsoft.com/office/officeart/2018/2/layout/IconVerticalSolidList"/>
    <dgm:cxn modelId="{E6406984-A20D-4674-868F-A53B18A62A57}" type="presParOf" srcId="{0A29E2B7-DAD3-4BED-BF3E-0914609BD4E4}" destId="{5FBB882F-A7E1-4A97-8FA2-AF24A51B99A6}" srcOrd="1" destOrd="0" presId="urn:microsoft.com/office/officeart/2018/2/layout/IconVerticalSolidList"/>
    <dgm:cxn modelId="{FA380A54-EE98-491F-95FF-8D674C68C59A}" type="presParOf" srcId="{0A29E2B7-DAD3-4BED-BF3E-0914609BD4E4}" destId="{CDAAA29E-0A31-4726-9844-8562211C3DFB}" srcOrd="2" destOrd="0" presId="urn:microsoft.com/office/officeart/2018/2/layout/IconVerticalSolidList"/>
    <dgm:cxn modelId="{A2693F70-4148-4D99-B83B-6AB8D81BBB51}" type="presParOf" srcId="{0A29E2B7-DAD3-4BED-BF3E-0914609BD4E4}" destId="{A5852554-6404-4CC3-AF36-E0635BB539ED}" srcOrd="3" destOrd="0" presId="urn:microsoft.com/office/officeart/2018/2/layout/IconVerticalSolidList"/>
    <dgm:cxn modelId="{04F89950-B0DC-421E-8951-3847AB10F64B}" type="presParOf" srcId="{69456546-45B0-4FDD-89C2-8DF2C69BE6C2}" destId="{C425E8C6-C828-4023-A342-2146F4F3E8CA}" srcOrd="5" destOrd="0" presId="urn:microsoft.com/office/officeart/2018/2/layout/IconVerticalSolidList"/>
    <dgm:cxn modelId="{CE1D0B01-CA2B-4475-8502-3B703ED0735A}" type="presParOf" srcId="{69456546-45B0-4FDD-89C2-8DF2C69BE6C2}" destId="{05C6A566-9DEF-4DD9-8F79-AF0BD872AD03}" srcOrd="6" destOrd="0" presId="urn:microsoft.com/office/officeart/2018/2/layout/IconVerticalSolidList"/>
    <dgm:cxn modelId="{0E4DCED5-0C8D-4915-A929-62737AB129B0}" type="presParOf" srcId="{05C6A566-9DEF-4DD9-8F79-AF0BD872AD03}" destId="{67EEE53B-82F9-4312-9411-7A1DFF66308B}" srcOrd="0" destOrd="0" presId="urn:microsoft.com/office/officeart/2018/2/layout/IconVerticalSolidList"/>
    <dgm:cxn modelId="{E607D669-3608-4C93-A47C-E13DF3BBFAFB}" type="presParOf" srcId="{05C6A566-9DEF-4DD9-8F79-AF0BD872AD03}" destId="{0D1443E2-3822-498B-B7E2-7D04828CF629}" srcOrd="1" destOrd="0" presId="urn:microsoft.com/office/officeart/2018/2/layout/IconVerticalSolidList"/>
    <dgm:cxn modelId="{109F4234-12E1-432C-93DF-0525455578D1}" type="presParOf" srcId="{05C6A566-9DEF-4DD9-8F79-AF0BD872AD03}" destId="{9F6EAC87-25F2-4ADF-ACEE-03AA7CD97B69}" srcOrd="2" destOrd="0" presId="urn:microsoft.com/office/officeart/2018/2/layout/IconVerticalSolidList"/>
    <dgm:cxn modelId="{C43C4A09-1891-4008-B0E2-31C8DCE2C53C}" type="presParOf" srcId="{05C6A566-9DEF-4DD9-8F79-AF0BD872AD03}" destId="{9826E226-6F80-4C7F-8249-268D5C4393D0}" srcOrd="3" destOrd="0" presId="urn:microsoft.com/office/officeart/2018/2/layout/IconVerticalSolidList"/>
    <dgm:cxn modelId="{5B5E8538-227F-423C-AF72-86CDA8F64435}" type="presParOf" srcId="{69456546-45B0-4FDD-89C2-8DF2C69BE6C2}" destId="{0A79BB15-CB31-4196-96CB-5E258FC4CA6E}" srcOrd="7" destOrd="0" presId="urn:microsoft.com/office/officeart/2018/2/layout/IconVerticalSolidList"/>
    <dgm:cxn modelId="{36AACECA-8BCE-47B5-974E-D7AEF4BF8FB9}" type="presParOf" srcId="{69456546-45B0-4FDD-89C2-8DF2C69BE6C2}" destId="{4E89AD2C-02D7-492B-8891-A56AFB4F65BD}" srcOrd="8" destOrd="0" presId="urn:microsoft.com/office/officeart/2018/2/layout/IconVerticalSolidList"/>
    <dgm:cxn modelId="{2533E744-B14A-4F88-8740-08A35D18B800}" type="presParOf" srcId="{4E89AD2C-02D7-492B-8891-A56AFB4F65BD}" destId="{6CCF1B2E-8394-40F6-9DB7-A4179B59917C}" srcOrd="0" destOrd="0" presId="urn:microsoft.com/office/officeart/2018/2/layout/IconVerticalSolidList"/>
    <dgm:cxn modelId="{A4D15D6E-763B-4F7E-96F4-6E90972F0745}" type="presParOf" srcId="{4E89AD2C-02D7-492B-8891-A56AFB4F65BD}" destId="{4FAA59EC-D15F-45BA-8B4E-C23CAE50AF52}" srcOrd="1" destOrd="0" presId="urn:microsoft.com/office/officeart/2018/2/layout/IconVerticalSolidList"/>
    <dgm:cxn modelId="{08D71750-F649-4074-9E7B-3CD8E1251D2F}" type="presParOf" srcId="{4E89AD2C-02D7-492B-8891-A56AFB4F65BD}" destId="{6A74D431-9DD9-4CFD-8806-AE476F8EE5A9}" srcOrd="2" destOrd="0" presId="urn:microsoft.com/office/officeart/2018/2/layout/IconVerticalSolidList"/>
    <dgm:cxn modelId="{7C5D46F2-BC87-41C9-9C44-96DD52F2CF71}" type="presParOf" srcId="{4E89AD2C-02D7-492B-8891-A56AFB4F65BD}" destId="{040DE05C-09AC-4F1F-8D82-4623F82059F6}" srcOrd="3" destOrd="0" presId="urn:microsoft.com/office/officeart/2018/2/layout/IconVerticalSolidList"/>
    <dgm:cxn modelId="{277604A5-77DC-4D10-958F-8DB4A6ED6BD9}" type="presParOf" srcId="{69456546-45B0-4FDD-89C2-8DF2C69BE6C2}" destId="{09D0A0E3-69A6-4F6C-A5E1-E1E4B03D02B0}" srcOrd="9" destOrd="0" presId="urn:microsoft.com/office/officeart/2018/2/layout/IconVerticalSolidList"/>
    <dgm:cxn modelId="{8916152F-69BC-4633-99FD-A58C736DDFA1}" type="presParOf" srcId="{69456546-45B0-4FDD-89C2-8DF2C69BE6C2}" destId="{1C06377D-E550-4703-ADB6-B127B70C23C3}" srcOrd="10" destOrd="0" presId="urn:microsoft.com/office/officeart/2018/2/layout/IconVerticalSolidList"/>
    <dgm:cxn modelId="{C4C9D6E7-E3CA-49BD-BDAA-9FC701FB49A7}" type="presParOf" srcId="{1C06377D-E550-4703-ADB6-B127B70C23C3}" destId="{56DF6B0D-D765-4329-BFC1-18AF2D1B97F4}" srcOrd="0" destOrd="0" presId="urn:microsoft.com/office/officeart/2018/2/layout/IconVerticalSolidList"/>
    <dgm:cxn modelId="{835109EC-5D7B-4094-83BB-BFC29F28C835}" type="presParOf" srcId="{1C06377D-E550-4703-ADB6-B127B70C23C3}" destId="{AD380D5A-F0D5-4D5B-AB7C-9294541D1F04}" srcOrd="1" destOrd="0" presId="urn:microsoft.com/office/officeart/2018/2/layout/IconVerticalSolidList"/>
    <dgm:cxn modelId="{0F4AEE1A-21DB-4E68-B979-B53F7C1F84C6}" type="presParOf" srcId="{1C06377D-E550-4703-ADB6-B127B70C23C3}" destId="{827DAE12-BAC9-4303-85C6-E9BC8B30F50F}" srcOrd="2" destOrd="0" presId="urn:microsoft.com/office/officeart/2018/2/layout/IconVerticalSolidList"/>
    <dgm:cxn modelId="{D0B1278A-D504-4FB3-BCD2-1DC8A92A99DB}" type="presParOf" srcId="{1C06377D-E550-4703-ADB6-B127B70C23C3}" destId="{85FE1210-FEB1-4E32-AEFA-23B771701D4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A9CF4-F740-44FE-B1FA-8B62D77E2614}">
      <dsp:nvSpPr>
        <dsp:cNvPr id="0" name=""/>
        <dsp:cNvSpPr/>
      </dsp:nvSpPr>
      <dsp:spPr>
        <a:xfrm>
          <a:off x="0" y="1901"/>
          <a:ext cx="6301601" cy="8103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A172B-1781-45C6-A628-11E4A50A67D0}">
      <dsp:nvSpPr>
        <dsp:cNvPr id="0" name=""/>
        <dsp:cNvSpPr/>
      </dsp:nvSpPr>
      <dsp:spPr>
        <a:xfrm>
          <a:off x="245129" y="184229"/>
          <a:ext cx="445690" cy="4456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6DDE4-63A9-4357-A034-A5C19A3C6726}">
      <dsp:nvSpPr>
        <dsp:cNvPr id="0" name=""/>
        <dsp:cNvSpPr/>
      </dsp:nvSpPr>
      <dsp:spPr>
        <a:xfrm>
          <a:off x="935949" y="1901"/>
          <a:ext cx="5365651" cy="810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62" tIns="85762" rIns="85762" bIns="857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Collaboration/Communication/Transparency</a:t>
          </a:r>
        </a:p>
      </dsp:txBody>
      <dsp:txXfrm>
        <a:off x="935949" y="1901"/>
        <a:ext cx="5365651" cy="810345"/>
      </dsp:txXfrm>
    </dsp:sp>
    <dsp:sp modelId="{CCE153AE-ABC7-4C41-B729-0C55165D4DA6}">
      <dsp:nvSpPr>
        <dsp:cNvPr id="0" name=""/>
        <dsp:cNvSpPr/>
      </dsp:nvSpPr>
      <dsp:spPr>
        <a:xfrm>
          <a:off x="0" y="1014833"/>
          <a:ext cx="6301601" cy="8103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55D4EE-1E7E-4970-9220-629882550F40}">
      <dsp:nvSpPr>
        <dsp:cNvPr id="0" name=""/>
        <dsp:cNvSpPr/>
      </dsp:nvSpPr>
      <dsp:spPr>
        <a:xfrm>
          <a:off x="245129" y="1197161"/>
          <a:ext cx="445690" cy="4456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AF3D6-41FE-4A14-87C6-1623596D40CA}">
      <dsp:nvSpPr>
        <dsp:cNvPr id="0" name=""/>
        <dsp:cNvSpPr/>
      </dsp:nvSpPr>
      <dsp:spPr>
        <a:xfrm>
          <a:off x="935949" y="1014833"/>
          <a:ext cx="5365651" cy="810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62" tIns="85762" rIns="85762" bIns="857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Trust/Build Spirit of Partnership</a:t>
          </a:r>
        </a:p>
      </dsp:txBody>
      <dsp:txXfrm>
        <a:off x="935949" y="1014833"/>
        <a:ext cx="5365651" cy="810345"/>
      </dsp:txXfrm>
    </dsp:sp>
    <dsp:sp modelId="{B410A45C-DCD7-489D-97A0-03B793BAF902}">
      <dsp:nvSpPr>
        <dsp:cNvPr id="0" name=""/>
        <dsp:cNvSpPr/>
      </dsp:nvSpPr>
      <dsp:spPr>
        <a:xfrm>
          <a:off x="0" y="2027765"/>
          <a:ext cx="6301601" cy="8103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B882F-A7E1-4A97-8FA2-AF24A51B99A6}">
      <dsp:nvSpPr>
        <dsp:cNvPr id="0" name=""/>
        <dsp:cNvSpPr/>
      </dsp:nvSpPr>
      <dsp:spPr>
        <a:xfrm>
          <a:off x="245129" y="2210093"/>
          <a:ext cx="445690" cy="4456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852554-6404-4CC3-AF36-E0635BB539ED}">
      <dsp:nvSpPr>
        <dsp:cNvPr id="0" name=""/>
        <dsp:cNvSpPr/>
      </dsp:nvSpPr>
      <dsp:spPr>
        <a:xfrm>
          <a:off x="935949" y="2027765"/>
          <a:ext cx="5365651" cy="810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62" tIns="85762" rIns="85762" bIns="857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Assembling the “Right Team”/Contract Strategy</a:t>
          </a:r>
        </a:p>
      </dsp:txBody>
      <dsp:txXfrm>
        <a:off x="935949" y="2027765"/>
        <a:ext cx="5365651" cy="810345"/>
      </dsp:txXfrm>
    </dsp:sp>
    <dsp:sp modelId="{67EEE53B-82F9-4312-9411-7A1DFF66308B}">
      <dsp:nvSpPr>
        <dsp:cNvPr id="0" name=""/>
        <dsp:cNvSpPr/>
      </dsp:nvSpPr>
      <dsp:spPr>
        <a:xfrm>
          <a:off x="0" y="3040697"/>
          <a:ext cx="6301601" cy="8103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443E2-3822-498B-B7E2-7D04828CF629}">
      <dsp:nvSpPr>
        <dsp:cNvPr id="0" name=""/>
        <dsp:cNvSpPr/>
      </dsp:nvSpPr>
      <dsp:spPr>
        <a:xfrm>
          <a:off x="245129" y="3223025"/>
          <a:ext cx="445690" cy="4456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6E226-6F80-4C7F-8249-268D5C4393D0}">
      <dsp:nvSpPr>
        <dsp:cNvPr id="0" name=""/>
        <dsp:cNvSpPr/>
      </dsp:nvSpPr>
      <dsp:spPr>
        <a:xfrm>
          <a:off x="935949" y="3040697"/>
          <a:ext cx="5365651" cy="810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62" tIns="85762" rIns="85762" bIns="857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Technology</a:t>
          </a:r>
        </a:p>
      </dsp:txBody>
      <dsp:txXfrm>
        <a:off x="935949" y="3040697"/>
        <a:ext cx="5365651" cy="810345"/>
      </dsp:txXfrm>
    </dsp:sp>
    <dsp:sp modelId="{6CCF1B2E-8394-40F6-9DB7-A4179B59917C}">
      <dsp:nvSpPr>
        <dsp:cNvPr id="0" name=""/>
        <dsp:cNvSpPr/>
      </dsp:nvSpPr>
      <dsp:spPr>
        <a:xfrm>
          <a:off x="0" y="4053629"/>
          <a:ext cx="6301601" cy="8103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A59EC-D15F-45BA-8B4E-C23CAE50AF52}">
      <dsp:nvSpPr>
        <dsp:cNvPr id="0" name=""/>
        <dsp:cNvSpPr/>
      </dsp:nvSpPr>
      <dsp:spPr>
        <a:xfrm>
          <a:off x="245129" y="4235957"/>
          <a:ext cx="445690" cy="44569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DE05C-09AC-4F1F-8D82-4623F82059F6}">
      <dsp:nvSpPr>
        <dsp:cNvPr id="0" name=""/>
        <dsp:cNvSpPr/>
      </dsp:nvSpPr>
      <dsp:spPr>
        <a:xfrm>
          <a:off x="935949" y="4053629"/>
          <a:ext cx="5365651" cy="810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62" tIns="85762" rIns="85762" bIns="857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Better Practices</a:t>
          </a:r>
        </a:p>
      </dsp:txBody>
      <dsp:txXfrm>
        <a:off x="935949" y="4053629"/>
        <a:ext cx="5365651" cy="810345"/>
      </dsp:txXfrm>
    </dsp:sp>
    <dsp:sp modelId="{56DF6B0D-D765-4329-BFC1-18AF2D1B97F4}">
      <dsp:nvSpPr>
        <dsp:cNvPr id="0" name=""/>
        <dsp:cNvSpPr/>
      </dsp:nvSpPr>
      <dsp:spPr>
        <a:xfrm>
          <a:off x="0" y="5066561"/>
          <a:ext cx="6301601" cy="8103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80D5A-F0D5-4D5B-AB7C-9294541D1F04}">
      <dsp:nvSpPr>
        <dsp:cNvPr id="0" name=""/>
        <dsp:cNvSpPr/>
      </dsp:nvSpPr>
      <dsp:spPr>
        <a:xfrm>
          <a:off x="245129" y="5248889"/>
          <a:ext cx="445690" cy="44569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E1210-FEB1-4E32-AEFA-23B771701D4C}">
      <dsp:nvSpPr>
        <dsp:cNvPr id="0" name=""/>
        <dsp:cNvSpPr/>
      </dsp:nvSpPr>
      <dsp:spPr>
        <a:xfrm>
          <a:off x="935949" y="5066561"/>
          <a:ext cx="5365651" cy="810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62" tIns="85762" rIns="85762" bIns="857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General Comments/Potpourri</a:t>
          </a:r>
        </a:p>
      </dsp:txBody>
      <dsp:txXfrm>
        <a:off x="935949" y="5066561"/>
        <a:ext cx="5365651" cy="810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b" anchorCtr="0">
            <a:noAutofit/>
          </a:bodyPr>
          <a:lstStyle/>
          <a:p>
            <a:pPr algn="r"/>
            <a:fld id="{00000000-1234-1234-1234-123412341234}" type="slidenum">
              <a:rPr lang="en-US" sz="13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gence.org/" TargetMode="External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gence.org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23900" y="1485900"/>
            <a:ext cx="10744200" cy="31692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Program Name: The Rest of the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723900" y="5170516"/>
            <a:ext cx="10744200" cy="8873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00 Month 2017</a:t>
            </a:r>
          </a:p>
        </p:txBody>
      </p:sp>
    </p:spTree>
    <p:extLst>
      <p:ext uri="{BB962C8B-B14F-4D97-AF65-F5344CB8AC3E}">
        <p14:creationId xmlns:p14="http://schemas.microsoft.com/office/powerpoint/2010/main" val="11964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Plus/Del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15142" y="2061557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15842" y="2061556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06979" y="1353194"/>
            <a:ext cx="4854707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000" b="1">
                <a:latin typeface="Malgun Gothic" panose="020B0503020000020004" pitchFamily="34" charset="-127"/>
                <a:ea typeface="Malgun Gothic" panose="020B0503020000020004" pitchFamily="34" charset="-127"/>
              </a:rPr>
              <a:t>Plus (+)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207604" y="1353194"/>
            <a:ext cx="4854707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000" b="1">
                <a:latin typeface="Malgun Gothic" panose="020B0503020000020004" pitchFamily="34" charset="-127"/>
                <a:ea typeface="Malgun Gothic" panose="020B0503020000020004" pitchFamily="34" charset="-127"/>
              </a:rPr>
              <a:t>Delta (-)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598518" y="299260"/>
            <a:ext cx="109277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>
                <a:latin typeface="Malgun Gothic" panose="020B0503020000020004" pitchFamily="34" charset="-127"/>
                <a:ea typeface="Malgun Gothic" panose="020B0503020000020004" pitchFamily="34" charset="-127"/>
              </a:rPr>
              <a:t>Plus / Delta</a:t>
            </a:r>
          </a:p>
        </p:txBody>
      </p:sp>
    </p:spTree>
    <p:extLst>
      <p:ext uri="{BB962C8B-B14F-4D97-AF65-F5344CB8AC3E}">
        <p14:creationId xmlns:p14="http://schemas.microsoft.com/office/powerpoint/2010/main" val="134896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Topic w/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40058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0593"/>
            <a:ext cx="10844644" cy="3924301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lnSpc>
                <a:spcPts val="3600"/>
              </a:lnSpc>
              <a:buFont typeface="Calibri" panose="020F0502020204030204" pitchFamily="34" charset="0"/>
              <a:buNone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Point 1</a:t>
            </a:r>
          </a:p>
          <a:p>
            <a:pPr lvl="0"/>
            <a:r>
              <a:rPr lang="en-US"/>
              <a:t>Point 2</a:t>
            </a:r>
          </a:p>
          <a:p>
            <a:pPr lvl="0"/>
            <a:r>
              <a:rPr lang="en-US"/>
              <a:t>Point 3</a:t>
            </a:r>
          </a:p>
          <a:p>
            <a:pPr lvl="0"/>
            <a:r>
              <a:rPr lang="en-US"/>
              <a:t>Point 4</a:t>
            </a:r>
          </a:p>
          <a:p>
            <a:pPr lvl="0"/>
            <a:r>
              <a:rPr lang="en-US"/>
              <a:t>Point 5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2456" y="1386146"/>
            <a:ext cx="1083564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2510081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1 Box of Points w/Sub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31768" y="1354975"/>
            <a:ext cx="10844644" cy="4711239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lnSpc>
                <a:spcPts val="3600"/>
              </a:lnSpc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Point 1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Point 2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Point 3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Point 4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05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2 List Blocks (Wheel Bullet)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69578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206835" y="1377835"/>
            <a:ext cx="5261265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1585"/>
            <a:ext cx="5252258" cy="4056316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lnSpc>
                <a:spcPts val="3600"/>
              </a:lnSpc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Topic 1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2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3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31774" y="2001584"/>
            <a:ext cx="5236326" cy="4056316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lnSpc>
                <a:spcPts val="3600"/>
              </a:lnSpc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Topic 1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2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3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93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1" y="2133600"/>
            <a:ext cx="5259880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7521" y="2734197"/>
            <a:ext cx="5259880" cy="20040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 sz="2200" b="0" i="0" smtClean="0">
                <a:effectLst/>
              </a:defRPr>
            </a:lvl1pPr>
          </a:lstStyle>
          <a:p>
            <a:pPr lvl="0"/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molestie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bibendum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Vivamus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magna pharetra porta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pharetra porta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6217921" y="1413161"/>
            <a:ext cx="5250179" cy="4644739"/>
          </a:xfrm>
          <a:prstGeom prst="rect">
            <a:avLst/>
          </a:prstGeom>
        </p:spPr>
        <p:txBody>
          <a:bodyPr/>
          <a:lstStyle>
            <a:lvl1pPr marL="228600" indent="-228600"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 marL="1371600" indent="0">
              <a:buNone/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928275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2 List Blocks w/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5953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09604" y="1377835"/>
            <a:ext cx="525778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15142" y="2061557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15842" y="2061556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39344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322703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2 List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413161"/>
            <a:ext cx="5252258" cy="4644740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15842" y="1413160"/>
            <a:ext cx="5252258" cy="4644739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63755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2 Graphic Boxes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2133600"/>
            <a:ext cx="5143500" cy="3924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6324600" y="2133600"/>
            <a:ext cx="5143500" cy="3924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5953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09604" y="1377835"/>
            <a:ext cx="525778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39344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650101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2 Graphic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51435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6324600" y="1485900"/>
            <a:ext cx="51435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97498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1 Graphic Box w/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2133600"/>
            <a:ext cx="10744200" cy="3924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5953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53959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23900" y="1485900"/>
            <a:ext cx="10744200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634145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1 Graphic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107442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4060504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1 Graphic Box w/Bottom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10744200" cy="39381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900" y="5542220"/>
            <a:ext cx="10744200" cy="51568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Caption for the Object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9352990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3 Graphic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3307773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6"/>
          </p:nvPr>
        </p:nvSpPr>
        <p:spPr>
          <a:xfrm>
            <a:off x="8160327" y="1485900"/>
            <a:ext cx="3307773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7"/>
          </p:nvPr>
        </p:nvSpPr>
        <p:spPr>
          <a:xfrm>
            <a:off x="4442113" y="1485900"/>
            <a:ext cx="3307773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1828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740079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38BB75-BF4C-4656-8430-3919D30EB1D8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719457-3A60-4D22-A022-DBD60A455E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78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6FDEDB-5C29-42C0-9932-A2F5D715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C775-E462-4ACD-9362-861737EFAF34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D318A1-4B8D-48A0-9FA7-08E910034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462DA-C7BA-4FC7-AB5C-8A9B2B39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BBE0B-DAA9-4B35-A9F2-76542C51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661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Mission+Purpo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23900" y="1310388"/>
            <a:ext cx="10744200" cy="1579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5760"/>
              </a:lnSpc>
              <a:buClr>
                <a:srgbClr val="6D6E71"/>
              </a:buClr>
            </a:pPr>
            <a:r>
              <a:rPr lang="en-US" sz="4400" b="1">
                <a:solidFill>
                  <a:srgbClr val="7F3F98">
                    <a:lumMod val="75000"/>
                  </a:srgb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Cogence</a:t>
            </a:r>
            <a:r>
              <a:rPr lang="en-US" sz="3600" b="1">
                <a:solidFill>
                  <a:srgbClr val="7F3F98">
                    <a:lumMod val="75000"/>
                  </a:srgb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US" sz="2800" i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(Latin)</a:t>
            </a:r>
            <a:endParaRPr lang="en-US" sz="2800" b="1">
              <a:solidFill>
                <a:srgbClr val="7F3F98">
                  <a:lumMod val="75000"/>
                </a:srgbClr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algn="ctr">
              <a:lnSpc>
                <a:spcPts val="5760"/>
              </a:lnSpc>
              <a:buClr>
                <a:srgbClr val="6D6E71"/>
              </a:buClr>
            </a:pPr>
            <a:r>
              <a:rPr lang="en-US" sz="28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“To drive together” </a:t>
            </a:r>
            <a:r>
              <a:rPr lang="en-US" sz="2800" b="1">
                <a:solidFill>
                  <a:srgbClr val="FFFFFF">
                    <a:lumMod val="65000"/>
                  </a:srgb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or</a:t>
            </a:r>
            <a:r>
              <a:rPr lang="en-US" sz="28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“Thinking that is well organized”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23900" y="3133898"/>
            <a:ext cx="10744200" cy="0"/>
          </a:xfrm>
          <a:prstGeom prst="line">
            <a:avLst/>
          </a:prstGeom>
          <a:ln w="127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723900" y="3483033"/>
            <a:ext cx="10744200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>
                <a:srgbClr val="6D6E71"/>
              </a:buClr>
            </a:pPr>
            <a:r>
              <a:rPr lang="en-US" sz="22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The purpose of the Alliance is to bring Owners and Developers, Architects and Engineers, Construction Managers and Contractors, and Allied Industry Professionals together to </a:t>
            </a:r>
            <a:r>
              <a:rPr lang="en-US" sz="2200" b="1">
                <a:solidFill>
                  <a:srgbClr val="0079C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advocate</a:t>
            </a:r>
            <a:r>
              <a:rPr lang="en-US" sz="22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and be a </a:t>
            </a:r>
            <a:r>
              <a:rPr lang="en-US" sz="2200" b="1">
                <a:solidFill>
                  <a:srgbClr val="ED174F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resource</a:t>
            </a:r>
            <a:r>
              <a:rPr lang="en-US" sz="22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for improved project delivery.</a:t>
            </a:r>
          </a:p>
          <a:p>
            <a:pPr algn="ctr">
              <a:buClr>
                <a:srgbClr val="6D6E71"/>
              </a:buClr>
            </a:pPr>
            <a:endParaRPr lang="en-US" sz="2200" b="1">
              <a:solidFill>
                <a:srgbClr val="000000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algn="ctr">
              <a:buClr>
                <a:srgbClr val="6D6E71"/>
              </a:buClr>
            </a:pPr>
            <a:r>
              <a:rPr lang="en-US" sz="22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For more information visit us at </a:t>
            </a:r>
            <a:r>
              <a:rPr lang="en-US" sz="22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hlinkClick r:id="rId2"/>
              </a:rPr>
              <a:t>www.cogence.org</a:t>
            </a:r>
            <a:r>
              <a:rPr lang="en-US" sz="22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</a:p>
          <a:p>
            <a:endParaRPr lang="en-US" sz="2600" b="1">
              <a:solidFill>
                <a:srgbClr val="000000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98518" y="299260"/>
            <a:ext cx="109277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>
                <a:solidFill>
                  <a:srgbClr val="00000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Mission + Purpose</a:t>
            </a:r>
          </a:p>
        </p:txBody>
      </p:sp>
    </p:spTree>
    <p:extLst>
      <p:ext uri="{BB962C8B-B14F-4D97-AF65-F5344CB8AC3E}">
        <p14:creationId xmlns:p14="http://schemas.microsoft.com/office/powerpoint/2010/main" val="2493392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Plus/Del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5953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Plus (+)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09604" y="1377835"/>
            <a:ext cx="525778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Delta (-)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15142" y="2061557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15842" y="2061556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39344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Plus / Delta</a:t>
            </a:r>
          </a:p>
        </p:txBody>
      </p:sp>
    </p:spTree>
    <p:extLst>
      <p:ext uri="{BB962C8B-B14F-4D97-AF65-F5344CB8AC3E}">
        <p14:creationId xmlns:p14="http://schemas.microsoft.com/office/powerpoint/2010/main" val="32100283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40058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0593"/>
            <a:ext cx="10844644" cy="3924301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lnSpc>
                <a:spcPts val="3600"/>
              </a:lnSpc>
              <a:buFont typeface="Calibri" panose="020F0502020204030204" pitchFamily="34" charset="0"/>
              <a:buNone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Topic 1</a:t>
            </a:r>
          </a:p>
          <a:p>
            <a:pPr lvl="0"/>
            <a:r>
              <a:rPr lang="en-US"/>
              <a:t>Topic 2</a:t>
            </a:r>
          </a:p>
          <a:p>
            <a:pPr lvl="0"/>
            <a:r>
              <a:rPr lang="en-US"/>
              <a:t>Topic 3</a:t>
            </a:r>
          </a:p>
          <a:p>
            <a:pPr lvl="0"/>
            <a:r>
              <a:rPr lang="en-US"/>
              <a:t>Topic 4</a:t>
            </a:r>
          </a:p>
          <a:p>
            <a:pPr lvl="0"/>
            <a:r>
              <a:rPr lang="en-US"/>
              <a:t>Topic 5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2456" y="1386146"/>
            <a:ext cx="1083564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522362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31768" y="1354975"/>
            <a:ext cx="10844644" cy="4711239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lnSpc>
                <a:spcPts val="3600"/>
              </a:lnSpc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Topic 1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2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3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4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8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go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0593"/>
            <a:ext cx="10844644" cy="3924301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lnSpc>
                <a:spcPts val="3600"/>
              </a:lnSpc>
              <a:buFont typeface="Calibri" panose="020F0502020204030204" pitchFamily="34" charset="0"/>
              <a:buNone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Topic 1</a:t>
            </a:r>
          </a:p>
          <a:p>
            <a:pPr lvl="0"/>
            <a:r>
              <a:rPr lang="en-US"/>
              <a:t>Topic 2</a:t>
            </a:r>
          </a:p>
          <a:p>
            <a:pPr lvl="0"/>
            <a:r>
              <a:rPr lang="en-US"/>
              <a:t>Topic 3</a:t>
            </a:r>
          </a:p>
          <a:p>
            <a:pPr lvl="0"/>
            <a:r>
              <a:rPr lang="en-US"/>
              <a:t>Topic 4</a:t>
            </a:r>
          </a:p>
          <a:p>
            <a:pPr lvl="0"/>
            <a:r>
              <a:rPr lang="en-US"/>
              <a:t>Topic 5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631693" y="1353194"/>
            <a:ext cx="4854707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000" b="1">
                <a:latin typeface="Malgun Gothic" panose="020B0503020000020004" pitchFamily="34" charset="-127"/>
                <a:ea typeface="Malgun Gothic" panose="020B0503020000020004" pitchFamily="34" charset="-127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530924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69578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206835" y="1377835"/>
            <a:ext cx="5261265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1585"/>
            <a:ext cx="5252258" cy="4056316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lnSpc>
                <a:spcPts val="3600"/>
              </a:lnSpc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Topic 1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2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3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31774" y="2001584"/>
            <a:ext cx="5236326" cy="4056316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lnSpc>
                <a:spcPts val="3600"/>
              </a:lnSpc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Topic 1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2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Topic 3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144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1" y="2133600"/>
            <a:ext cx="5259880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7521" y="2734197"/>
            <a:ext cx="5259880" cy="20040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 sz="2200" b="0" i="0" smtClean="0">
                <a:effectLst/>
              </a:defRPr>
            </a:lvl1pPr>
          </a:lstStyle>
          <a:p>
            <a:pPr lvl="0"/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molestie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bibendum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Vivamus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magna pharetra porta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pharetra porta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6217921" y="1413161"/>
            <a:ext cx="5250179" cy="4644739"/>
          </a:xfrm>
          <a:prstGeom prst="rect">
            <a:avLst/>
          </a:prstGeom>
        </p:spPr>
        <p:txBody>
          <a:bodyPr/>
          <a:lstStyle>
            <a:lvl1pPr marL="228600" indent="-228600"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 marL="1371600" indent="0">
              <a:buNone/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218643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5953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09604" y="1377835"/>
            <a:ext cx="525778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15142" y="2061557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15842" y="2061556"/>
            <a:ext cx="5252258" cy="3996343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39344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530100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413161"/>
            <a:ext cx="5252258" cy="4644740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15842" y="1413160"/>
            <a:ext cx="5252258" cy="4644739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6732310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2133600"/>
            <a:ext cx="5143500" cy="3924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6324600" y="2133600"/>
            <a:ext cx="5143500" cy="3924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5953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09604" y="1377835"/>
            <a:ext cx="525778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39344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33920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51435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6324600" y="1485900"/>
            <a:ext cx="51435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2108804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2133600"/>
            <a:ext cx="10744200" cy="3924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520" y="1377835"/>
            <a:ext cx="525953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2477166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9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107442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899271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1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10744200" cy="39381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900" y="5542220"/>
            <a:ext cx="10744200" cy="51568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Caption for the Object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8842237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1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3307773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6"/>
          </p:nvPr>
        </p:nvSpPr>
        <p:spPr>
          <a:xfrm>
            <a:off x="8160327" y="1485900"/>
            <a:ext cx="3307773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7"/>
          </p:nvPr>
        </p:nvSpPr>
        <p:spPr>
          <a:xfrm>
            <a:off x="4442113" y="1485900"/>
            <a:ext cx="3307773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59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2456" y="1386146"/>
            <a:ext cx="1083564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Topic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0593"/>
            <a:ext cx="10844644" cy="3924301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lnSpc>
                <a:spcPts val="3600"/>
              </a:lnSpc>
              <a:buFont typeface="Calibri" panose="020F0502020204030204" pitchFamily="34" charset="0"/>
              <a:buNone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Point 1</a:t>
            </a:r>
          </a:p>
          <a:p>
            <a:pPr lvl="0"/>
            <a:r>
              <a:rPr lang="en-US"/>
              <a:t>Point 2</a:t>
            </a:r>
          </a:p>
          <a:p>
            <a:pPr lvl="0"/>
            <a:r>
              <a:rPr lang="en-US"/>
              <a:t>Point 3</a:t>
            </a:r>
          </a:p>
          <a:p>
            <a:pPr lvl="0"/>
            <a:r>
              <a:rPr lang="en-US"/>
              <a:t>Point 4</a:t>
            </a:r>
          </a:p>
          <a:p>
            <a:pPr lvl="0"/>
            <a:r>
              <a:rPr lang="en-US"/>
              <a:t>Point 5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66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Content Slide (1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1244633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952500"/>
            <a:ext cx="8610600" cy="4838701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latin typeface="Hind Light" panose="02000000000000000000" pitchFamily="2" charset="0"/>
                <a:cs typeface="Hind Light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Here is where the paragraph text goes Here is where the paragraph text goes Here is where the paragraph text goes.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Here is where the paragraph text goes Here is where the paragraph text goes Here is where the paragraph text goes.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Here is where the paragraph text goes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403655"/>
            <a:ext cx="11582400" cy="5488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aseline="0">
                <a:latin typeface="Hind SemiBold" panose="02000000000000000000" pitchFamily="2" charset="0"/>
                <a:cs typeface="Hind SemiBold" panose="02000000000000000000" pitchFamily="2" charset="0"/>
              </a:defRPr>
            </a:lvl1pPr>
          </a:lstStyle>
          <a:p>
            <a:pPr lvl="0"/>
            <a:r>
              <a:rPr lang="en-US"/>
              <a:t>Here is where the slide title goes</a:t>
            </a:r>
          </a:p>
        </p:txBody>
      </p:sp>
    </p:spTree>
    <p:extLst>
      <p:ext uri="{BB962C8B-B14F-4D97-AF65-F5344CB8AC3E}">
        <p14:creationId xmlns:p14="http://schemas.microsoft.com/office/powerpoint/2010/main" val="28437866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Topic w/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3" y="349134"/>
            <a:ext cx="10840058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0593"/>
            <a:ext cx="10844644" cy="3924301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lnSpc>
                <a:spcPts val="3600"/>
              </a:lnSpc>
              <a:buFont typeface="Calibri" panose="020F0502020204030204" pitchFamily="34" charset="0"/>
              <a:buNone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Point 1</a:t>
            </a:r>
          </a:p>
          <a:p>
            <a:pPr lvl="0"/>
            <a:r>
              <a:rPr lang="en-US"/>
              <a:t>Point 2</a:t>
            </a:r>
          </a:p>
          <a:p>
            <a:pPr lvl="0"/>
            <a:r>
              <a:rPr lang="en-US"/>
              <a:t>Point 3</a:t>
            </a:r>
          </a:p>
          <a:p>
            <a:pPr lvl="0"/>
            <a:r>
              <a:rPr lang="en-US"/>
              <a:t>Point 4</a:t>
            </a:r>
          </a:p>
          <a:p>
            <a:pPr lvl="0"/>
            <a:r>
              <a:rPr lang="en-US"/>
              <a:t>Point 5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2456" y="1386146"/>
            <a:ext cx="1083564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587035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E0ACA-FF60-5B4A-19E5-E6FBB1343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3D0C55-7415-94D3-1CCB-D28313488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40CC5-F67C-8A40-B00F-33C3020C0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5A824-90C1-A91D-B837-CE898F87D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066EB-5387-89E2-E858-8D78122A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636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A860D-253F-1438-8FAD-0FD18ED8C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7036E-AC80-6109-A07D-C74854C4E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A0C0A-177E-B383-C091-E5E948AC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F9FD3-DE12-F5C9-BB91-B4A752DA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99B05-649D-3694-5E43-92C2628C0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664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8325-B203-5DEB-7057-FCB09160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3E1E4-81D6-D778-85D2-89DB417E6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4310F-E362-AE31-2342-3531CCDB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539EF-F7E6-68B6-147B-F385FEF13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9D311-47E9-9868-F595-AD2579082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080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41F0B-7165-7A3F-C3DD-A3306AC5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3910C-5D71-7A20-EC93-E56AB5281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53F6EA-F259-6F9D-7786-143E8AEDF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29C1E-12A8-01B6-A4B4-82FDFD7A7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C5778-6B4D-35E8-DE3A-53E5907D0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3ED4F-9F74-CB61-B816-C3823C7F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550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F2F0E-9E82-2B62-881D-F65AF91E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76A2C-1387-FDA8-316F-60E7C2A2B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BF4B7-EF50-17BF-2587-5D4B712BC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767C1-C789-1B5F-D30A-9A8FA6898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1BF1A5-D2A6-67DA-0D28-08986B4CF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73C6F3-FC59-C23F-AC3D-DC8B4A62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AF783C-25E5-E89F-63A0-483B12DE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9C1CA3-38B0-DE4C-6DAE-33F342E4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803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0BB8-8C97-657C-BB8B-B22A133D6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524F7F-7CC1-2981-0E31-DF3BDF830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96C92B-C7CF-5D00-CE95-42877A81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F0C449-6428-D711-F2E8-8D3144454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454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31A5BF-EAF3-43D0-A696-2CBF6D22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B9B31-16F0-7E38-3904-57E2B1822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324B3-EA07-DA4F-368E-0F73BF97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107442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254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E7B2F-A6D9-FEA5-4D72-E3C00EF08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4D520-F0F3-C609-7A9A-0248870C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CED2A-2E60-9E8B-A540-9FAC3EF4D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81C06-D088-4A66-066E-7A7D6738A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C35996-2E0D-A9FB-0F46-E5499A57E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2B64F-E3AF-74F3-45D5-821332D97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386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F476-98A5-246E-A296-0BD82FD1F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9ECBD5-0167-F429-D8E6-752D27F73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7A5D3-18BE-FD3A-F4BF-B6C7FE6BE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5DF933-31F3-F0AD-5855-EA12D26A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7043F-84B9-2CD3-5A68-BC3B84C05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3D3A6-A2FE-ABDD-0340-BB8687A7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68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C330-C240-36B6-ADB7-4C194F76B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0746C-5FC9-3111-0956-045E8E719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84318-3ED4-E7BD-974F-186D2B20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5BD7E-FD33-FCC0-E230-C3054C42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02BEB-C765-8F08-6B49-D5A23C9AB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978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556757-5B15-E312-DA6C-0853D93E3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0AF02A-8CC4-97A8-0935-4D15BC432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D4C75-18E5-B1B0-9C5F-DC5595149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0277C-F090-AD38-4901-676A1F67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96AF6-15E4-BAE6-1886-C28147B80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914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23900" y="1485900"/>
            <a:ext cx="10744200" cy="31692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Program Name: The Rest of the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723900" y="5170516"/>
            <a:ext cx="10744200" cy="8873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00 Month 2017</a:t>
            </a:r>
          </a:p>
        </p:txBody>
      </p:sp>
    </p:spTree>
    <p:extLst>
      <p:ext uri="{BB962C8B-B14F-4D97-AF65-F5344CB8AC3E}">
        <p14:creationId xmlns:p14="http://schemas.microsoft.com/office/powerpoint/2010/main" val="31914587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23900" y="1485900"/>
            <a:ext cx="10744200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5316460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go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0593"/>
            <a:ext cx="10844644" cy="3924301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lnSpc>
                <a:spcPts val="3600"/>
              </a:lnSpc>
              <a:buFont typeface="Calibri" panose="020F0502020204030204" pitchFamily="34" charset="0"/>
              <a:buNone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 dirty="0"/>
              <a:t>Topic 1</a:t>
            </a:r>
          </a:p>
          <a:p>
            <a:pPr lvl="0"/>
            <a:r>
              <a:rPr lang="en-US" dirty="0"/>
              <a:t>Topic 2</a:t>
            </a:r>
          </a:p>
          <a:p>
            <a:pPr lvl="0"/>
            <a:r>
              <a:rPr lang="en-US" dirty="0"/>
              <a:t>Topic 3</a:t>
            </a:r>
          </a:p>
          <a:p>
            <a:pPr lvl="0"/>
            <a:r>
              <a:rPr lang="en-US" dirty="0"/>
              <a:t>Topic 4</a:t>
            </a:r>
          </a:p>
          <a:p>
            <a:pPr lvl="0"/>
            <a:r>
              <a:rPr lang="en-US" dirty="0"/>
              <a:t>Topic 5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31693" y="1353194"/>
            <a:ext cx="4854707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0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805873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2456" y="1386146"/>
            <a:ext cx="10835643" cy="5156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Topic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3455" y="2000593"/>
            <a:ext cx="10844644" cy="3924301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lnSpc>
                <a:spcPts val="3600"/>
              </a:lnSpc>
              <a:buFont typeface="Calibri" panose="020F0502020204030204" pitchFamily="34" charset="0"/>
              <a:buNone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  <a:p>
            <a:pPr lvl="0"/>
            <a:r>
              <a:rPr lang="en-US" dirty="0"/>
              <a:t>Point 4</a:t>
            </a:r>
          </a:p>
          <a:p>
            <a:pPr lvl="0"/>
            <a:r>
              <a:rPr lang="en-US" dirty="0"/>
              <a:t>Point 5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53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/>
          <p:cNvSpPr>
            <a:spLocks noGrp="1"/>
          </p:cNvSpPr>
          <p:nvPr>
            <p:ph sz="quarter" idx="13"/>
          </p:nvPr>
        </p:nvSpPr>
        <p:spPr>
          <a:xfrm>
            <a:off x="723900" y="1485900"/>
            <a:ext cx="107442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456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Next Pro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23900" y="2098964"/>
            <a:ext cx="10744200" cy="7928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Next Program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723900" y="2962967"/>
            <a:ext cx="10744200" cy="93206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accent1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00 Month 2017 @ 4:30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00" y="4472248"/>
            <a:ext cx="10744200" cy="93206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Bring a Guest!</a:t>
            </a:r>
          </a:p>
        </p:txBody>
      </p:sp>
    </p:spTree>
    <p:extLst>
      <p:ext uri="{BB962C8B-B14F-4D97-AF65-F5344CB8AC3E}">
        <p14:creationId xmlns:p14="http://schemas.microsoft.com/office/powerpoint/2010/main" val="301494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_Next Pro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23900" y="2098964"/>
            <a:ext cx="10744200" cy="7928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Next Program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723900" y="2962967"/>
            <a:ext cx="10744200" cy="93206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accent1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00 Month 2017 @ 4:30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00" y="4472248"/>
            <a:ext cx="10744200" cy="93206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Bring a Guest!</a:t>
            </a:r>
          </a:p>
        </p:txBody>
      </p:sp>
    </p:spTree>
    <p:extLst>
      <p:ext uri="{BB962C8B-B14F-4D97-AF65-F5344CB8AC3E}">
        <p14:creationId xmlns:p14="http://schemas.microsoft.com/office/powerpoint/2010/main" val="275762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eel_1 Box of Points w/Sub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8042" y="349134"/>
            <a:ext cx="10840057" cy="56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31768" y="1354975"/>
            <a:ext cx="10844644" cy="4711239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ts val="3600"/>
              </a:lnSpc>
              <a:buFontTx/>
              <a:buBlip>
                <a:blip r:embed="rId2"/>
              </a:buBlip>
              <a:defRPr sz="2600" b="1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685800" indent="-228600">
              <a:lnSpc>
                <a:spcPts val="3600"/>
              </a:lnSpc>
              <a:buFont typeface="Calibri" panose="020F0502020204030204" pitchFamily="34" charset="0"/>
              <a:buChar char="»"/>
              <a:defRPr sz="26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2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</a:lstStyle>
          <a:p>
            <a:pPr lvl="0"/>
            <a:r>
              <a:rPr lang="en-US"/>
              <a:t>Point 1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Point 2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Point 3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0"/>
            <a:r>
              <a:rPr lang="en-US"/>
              <a:t>Point 4</a:t>
            </a:r>
          </a:p>
          <a:p>
            <a:pPr lvl="1"/>
            <a:r>
              <a:rPr lang="en-US" err="1"/>
              <a:t>Subpoint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8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80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eel_Mission+Purpo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23900" y="1310388"/>
            <a:ext cx="10744200" cy="1579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5760"/>
              </a:lnSpc>
              <a:buClr>
                <a:schemeClr val="tx2"/>
              </a:buClr>
            </a:pPr>
            <a:r>
              <a:rPr lang="en-US" sz="4400" b="1">
                <a:solidFill>
                  <a:schemeClr val="accent2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Cogence</a:t>
            </a:r>
            <a:r>
              <a:rPr lang="en-US" sz="3600" b="1">
                <a:solidFill>
                  <a:schemeClr val="accent2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US" sz="2800" i="1">
                <a:latin typeface="Malgun Gothic" panose="020B0503020000020004" pitchFamily="34" charset="-127"/>
                <a:ea typeface="Malgun Gothic" panose="020B0503020000020004" pitchFamily="34" charset="-127"/>
              </a:rPr>
              <a:t>(Latin)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algn="ctr">
              <a:lnSpc>
                <a:spcPts val="5760"/>
              </a:lnSpc>
              <a:buClr>
                <a:schemeClr val="tx2"/>
              </a:buClr>
            </a:pPr>
            <a:r>
              <a:rPr lang="en-US" sz="2800" b="1">
                <a:latin typeface="Malgun Gothic" panose="020B0503020000020004" pitchFamily="34" charset="-127"/>
                <a:ea typeface="Malgun Gothic" panose="020B0503020000020004" pitchFamily="34" charset="-127"/>
              </a:rPr>
              <a:t>“To drive together” </a:t>
            </a:r>
            <a:r>
              <a:rPr lang="en-US" sz="2800" b="1">
                <a:solidFill>
                  <a:schemeClr val="bg1">
                    <a:lumMod val="6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or</a:t>
            </a:r>
            <a:r>
              <a:rPr lang="en-US" sz="2800" b="1">
                <a:latin typeface="Malgun Gothic" panose="020B0503020000020004" pitchFamily="34" charset="-127"/>
                <a:ea typeface="Malgun Gothic" panose="020B0503020000020004" pitchFamily="34" charset="-127"/>
              </a:rPr>
              <a:t> “Thinking that is well organized”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23900" y="3133898"/>
            <a:ext cx="10744200" cy="0"/>
          </a:xfrm>
          <a:prstGeom prst="line">
            <a:avLst/>
          </a:prstGeom>
          <a:ln w="127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723900" y="3483033"/>
            <a:ext cx="10744200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>
                <a:schemeClr val="tx2"/>
              </a:buClr>
            </a:pPr>
            <a:r>
              <a:rPr lang="en-US" sz="2200" b="1">
                <a:latin typeface="Malgun Gothic" panose="020B0503020000020004" pitchFamily="34" charset="-127"/>
                <a:ea typeface="Malgun Gothic" panose="020B0503020000020004" pitchFamily="34" charset="-127"/>
              </a:rPr>
              <a:t>The purpose of the Alliance is to bring Owners and Developers, Architects and Engineers, Construction Managers and Contractors, and Allied Industry Professionals together to </a:t>
            </a:r>
            <a:r>
              <a:rPr lang="en-US" sz="2200" b="1">
                <a:solidFill>
                  <a:schemeClr val="accent3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advocate</a:t>
            </a:r>
            <a:r>
              <a:rPr lang="en-US" sz="2200" b="1">
                <a:latin typeface="Malgun Gothic" panose="020B0503020000020004" pitchFamily="34" charset="-127"/>
                <a:ea typeface="Malgun Gothic" panose="020B0503020000020004" pitchFamily="34" charset="-127"/>
              </a:rPr>
              <a:t> and be a </a:t>
            </a:r>
            <a:r>
              <a:rPr lang="en-US" sz="2200" b="1">
                <a:solidFill>
                  <a:schemeClr val="accent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resource</a:t>
            </a:r>
            <a:r>
              <a:rPr lang="en-US" sz="2200" b="1">
                <a:latin typeface="Malgun Gothic" panose="020B0503020000020004" pitchFamily="34" charset="-127"/>
                <a:ea typeface="Malgun Gothic" panose="020B0503020000020004" pitchFamily="34" charset="-127"/>
              </a:rPr>
              <a:t> for improved project delivery.</a:t>
            </a:r>
          </a:p>
          <a:p>
            <a:pPr algn="ctr">
              <a:buClr>
                <a:schemeClr val="tx2"/>
              </a:buClr>
            </a:pPr>
            <a:endParaRPr lang="en-US" sz="2200" b="1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algn="ctr">
              <a:buClr>
                <a:schemeClr val="tx2"/>
              </a:buClr>
            </a:pPr>
            <a:r>
              <a:rPr lang="en-US" sz="2200" b="1">
                <a:latin typeface="Malgun Gothic" panose="020B0503020000020004" pitchFamily="34" charset="-127"/>
                <a:ea typeface="Malgun Gothic" panose="020B0503020000020004" pitchFamily="34" charset="-127"/>
              </a:rPr>
              <a:t>For more information visit us at </a:t>
            </a:r>
            <a:r>
              <a:rPr lang="en-US" sz="2200" b="1">
                <a:latin typeface="Malgun Gothic" panose="020B0503020000020004" pitchFamily="34" charset="-127"/>
                <a:ea typeface="Malgun Gothic" panose="020B0503020000020004" pitchFamily="34" charset="-127"/>
                <a:hlinkClick r:id="rId2"/>
              </a:rPr>
              <a:t>www.cogence.org</a:t>
            </a:r>
            <a:r>
              <a:rPr lang="en-US" sz="2200" b="1"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</a:p>
          <a:p>
            <a:endParaRPr lang="en-US" sz="2600" b="1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98518" y="299260"/>
            <a:ext cx="109277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>
                <a:latin typeface="Malgun Gothic" panose="020B0503020000020004" pitchFamily="34" charset="-127"/>
                <a:ea typeface="Malgun Gothic" panose="020B0503020000020004" pitchFamily="34" charset="-127"/>
              </a:rPr>
              <a:t>Mission + Purpose</a:t>
            </a:r>
          </a:p>
        </p:txBody>
      </p:sp>
    </p:spTree>
    <p:extLst>
      <p:ext uri="{BB962C8B-B14F-4D97-AF65-F5344CB8AC3E}">
        <p14:creationId xmlns:p14="http://schemas.microsoft.com/office/powerpoint/2010/main" val="65900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6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1"/>
            <a:ext cx="12192000" cy="533400"/>
          </a:xfrm>
          <a:prstGeom prst="rect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>
                <a:latin typeface="Malgun Gothic" panose="020B0503020000020004" pitchFamily="34" charset="-127"/>
                <a:ea typeface="Malgun Gothic" panose="020B0503020000020004" pitchFamily="34" charset="-127"/>
              </a:rPr>
              <a:t>Inspire. Educate. Unite.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197"/>
            <a:ext cx="4343400" cy="7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1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2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240">
          <p15:clr>
            <a:srgbClr val="F26B43"/>
          </p15:clr>
        </p15:guide>
        <p15:guide id="4" pos="456">
          <p15:clr>
            <a:srgbClr val="F26B43"/>
          </p15:clr>
        </p15:guide>
        <p15:guide id="5" pos="7224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576">
          <p15:clr>
            <a:srgbClr val="F26B43"/>
          </p15:clr>
        </p15:guide>
        <p15:guide id="8" orient="horz" pos="936">
          <p15:clr>
            <a:srgbClr val="F26B43"/>
          </p15:clr>
        </p15:guide>
        <p15:guide id="9" orient="horz" pos="3816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1"/>
            <a:ext cx="12192000" cy="533400"/>
          </a:xfrm>
          <a:prstGeom prst="rect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>
                <a:latin typeface="Malgun Gothic" panose="020B0503020000020004" pitchFamily="34" charset="-127"/>
                <a:ea typeface="Malgun Gothic" panose="020B0503020000020004" pitchFamily="34" charset="-127"/>
              </a:rPr>
              <a:t>Inspire. Educate. Unite.</a:t>
            </a:r>
          </a:p>
        </p:txBody>
      </p:sp>
    </p:spTree>
    <p:extLst>
      <p:ext uri="{BB962C8B-B14F-4D97-AF65-F5344CB8AC3E}">
        <p14:creationId xmlns:p14="http://schemas.microsoft.com/office/powerpoint/2010/main" val="141526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240">
          <p15:clr>
            <a:srgbClr val="F26B43"/>
          </p15:clr>
        </p15:guide>
        <p15:guide id="3" pos="456">
          <p15:clr>
            <a:srgbClr val="F26B43"/>
          </p15:clr>
        </p15:guide>
        <p15:guide id="4" pos="7224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orient="horz" pos="576">
          <p15:clr>
            <a:srgbClr val="F26B43"/>
          </p15:clr>
        </p15:guide>
        <p15:guide id="7" orient="horz" pos="936">
          <p15:clr>
            <a:srgbClr val="F26B43"/>
          </p15:clr>
        </p15:guide>
        <p15:guide id="8" orient="horz" pos="3816">
          <p15:clr>
            <a:srgbClr val="F26B43"/>
          </p15:clr>
        </p15:guide>
        <p15:guide id="9" pos="3696">
          <p15:clr>
            <a:srgbClr val="F26B43"/>
          </p15:clr>
        </p15:guide>
        <p15:guide id="10" pos="398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1"/>
            <a:ext cx="12192000" cy="533400"/>
          </a:xfrm>
          <a:prstGeom prst="rect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>
                <a:latin typeface="Malgun Gothic" panose="020B0503020000020004" pitchFamily="34" charset="-127"/>
                <a:ea typeface="Malgun Gothic" panose="020B0503020000020004" pitchFamily="34" charset="-127"/>
              </a:rPr>
              <a:t>Inspire. Educate. Unite.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65" y="731416"/>
            <a:ext cx="365968" cy="365968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723900" y="914400"/>
            <a:ext cx="10744200" cy="0"/>
          </a:xfrm>
          <a:prstGeom prst="line">
            <a:avLst/>
          </a:prstGeom>
          <a:ln w="31750" cap="flat" cmpd="sng">
            <a:solidFill>
              <a:srgbClr val="67676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68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696">
          <p15:clr>
            <a:srgbClr val="F26B43"/>
          </p15:clr>
        </p15:guide>
        <p15:guide id="2" pos="240">
          <p15:clr>
            <a:srgbClr val="F26B43"/>
          </p15:clr>
        </p15:guide>
        <p15:guide id="4" pos="456">
          <p15:clr>
            <a:srgbClr val="F26B43"/>
          </p15:clr>
        </p15:guide>
        <p15:guide id="5" pos="7224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576">
          <p15:clr>
            <a:srgbClr val="F26B43"/>
          </p15:clr>
        </p15:guide>
        <p15:guide id="8" orient="horz" pos="936">
          <p15:clr>
            <a:srgbClr val="F26B43"/>
          </p15:clr>
        </p15:guide>
        <p15:guide id="9" orient="horz" pos="3816">
          <p15:clr>
            <a:srgbClr val="F26B43"/>
          </p15:clr>
        </p15:guide>
        <p15:guide id="10" orient="horz" pos="1344">
          <p15:clr>
            <a:srgbClr val="F26B43"/>
          </p15:clr>
        </p15:guide>
        <p15:guide id="11" pos="398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1"/>
            <a:ext cx="12192000" cy="533400"/>
          </a:xfrm>
          <a:prstGeom prst="rect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Inspire. Educate. Unite.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65" y="731416"/>
            <a:ext cx="365968" cy="365968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723900" y="914400"/>
            <a:ext cx="10744200" cy="0"/>
          </a:xfrm>
          <a:prstGeom prst="line">
            <a:avLst/>
          </a:prstGeom>
          <a:ln w="31750" cap="flat" cmpd="sng">
            <a:solidFill>
              <a:srgbClr val="67676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33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696">
          <p15:clr>
            <a:srgbClr val="F26B43"/>
          </p15:clr>
        </p15:guide>
        <p15:guide id="2" pos="240">
          <p15:clr>
            <a:srgbClr val="F26B43"/>
          </p15:clr>
        </p15:guide>
        <p15:guide id="3" pos="456">
          <p15:clr>
            <a:srgbClr val="F26B43"/>
          </p15:clr>
        </p15:guide>
        <p15:guide id="4" pos="7224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orient="horz" pos="576">
          <p15:clr>
            <a:srgbClr val="F26B43"/>
          </p15:clr>
        </p15:guide>
        <p15:guide id="7" orient="horz" pos="936">
          <p15:clr>
            <a:srgbClr val="F26B43"/>
          </p15:clr>
        </p15:guide>
        <p15:guide id="8" orient="horz" pos="3816">
          <p15:clr>
            <a:srgbClr val="F26B43"/>
          </p15:clr>
        </p15:guide>
        <p15:guide id="9" orient="horz" pos="1344">
          <p15:clr>
            <a:srgbClr val="F26B43"/>
          </p15:clr>
        </p15:guide>
        <p15:guide id="10" pos="3984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8850A-75BF-E224-85AD-2E245E31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95B36-B061-1640-4DDE-A6846FDD0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37DB9-51F6-4BDC-DD8F-E88B577D9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3E483-38E3-46B6-9598-B82FFB771C7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F47A9-A0BB-F8E1-E4A6-BAAF36DBE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6AD06-2A13-DBF0-B75B-16FA34B13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8AF2E3-8080-40F3-9787-95EE4808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1"/>
            <a:ext cx="12192000" cy="533400"/>
          </a:xfrm>
          <a:prstGeom prst="rect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Inspire. Educate. Unite.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197"/>
            <a:ext cx="4343400" cy="7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95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240">
          <p15:clr>
            <a:srgbClr val="F26B43"/>
          </p15:clr>
        </p15:guide>
        <p15:guide id="4" pos="456">
          <p15:clr>
            <a:srgbClr val="F26B43"/>
          </p15:clr>
        </p15:guide>
        <p15:guide id="5" pos="7224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576">
          <p15:clr>
            <a:srgbClr val="F26B43"/>
          </p15:clr>
        </p15:guide>
        <p15:guide id="8" orient="horz" pos="936">
          <p15:clr>
            <a:srgbClr val="F26B43"/>
          </p15:clr>
        </p15:guide>
        <p15:guide id="9" orient="horz" pos="3816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2282942"/>
            <a:ext cx="10744200" cy="1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811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ABA8FF-265D-DF89-25ED-E0FA6A3C2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BA20D64-9B2D-0B49-B888-CBCB598B9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7A7A54-4940-1E84-BB03-0A6710658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D6538B43-800F-608C-9C24-E19599826B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FCAF904E-C601-D859-EB5D-14E365AF2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CF26B44-CE42-4125-A054-4AC34F67C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08EA5B5-3183-7507-C4D1-A1C34E50EF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782E4E5-64C4-6949-9083-0802B937E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756D9723-46A4-F688-9F46-2D401416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445771"/>
            <a:ext cx="5598785" cy="18112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Technology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2A74A27-49D4-B8CF-093C-45A45D5F9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Technology and sustainability are big future factors of growth</a:t>
            </a:r>
          </a:p>
          <a:p>
            <a:r>
              <a:rPr lang="en-US" dirty="0">
                <a:solidFill>
                  <a:schemeClr val="tx2"/>
                </a:solidFill>
              </a:rPr>
              <a:t>Technology is very much the way of the future</a:t>
            </a:r>
          </a:p>
        </p:txBody>
      </p:sp>
    </p:spTree>
    <p:extLst>
      <p:ext uri="{BB962C8B-B14F-4D97-AF65-F5344CB8AC3E}">
        <p14:creationId xmlns:p14="http://schemas.microsoft.com/office/powerpoint/2010/main" val="2269807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E23893-51BA-4953-FE10-EF5D47960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86DFB9-CED9-029B-BBE5-EB64A3A65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FEC618-731A-5A3D-AA72-B0E4B0CB8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9196115E-7DF0-7AFF-8A3A-5618E4CB3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8FAB193-6B49-AD64-641F-55A1BFD04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BCE2052-B1EE-7C80-327D-DE32F56CEE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5E97304-4E51-A8E8-7C34-85722741A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10F5172-3DA0-9997-E6A3-D8ACD12BB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DC250E48-62B8-78F8-3899-0EB129548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445771"/>
            <a:ext cx="5598785" cy="18112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Better Practices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A560216-7EDE-36D2-A1DC-79BC5C9D4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080260"/>
            <a:ext cx="4977578" cy="3980711"/>
          </a:xfrm>
        </p:spPr>
        <p:txBody>
          <a:bodyPr anchor="ctr">
            <a:normAutofit/>
          </a:bodyPr>
          <a:lstStyle/>
          <a:p>
            <a:r>
              <a:rPr lang="en-US" sz="2400" i="1" dirty="0">
                <a:solidFill>
                  <a:schemeClr val="tx2"/>
                </a:solidFill>
              </a:rPr>
              <a:t>KPI’s:  </a:t>
            </a:r>
            <a:r>
              <a:rPr lang="en-US" sz="2400" dirty="0">
                <a:solidFill>
                  <a:schemeClr val="tx2"/>
                </a:solidFill>
              </a:rPr>
              <a:t>Hearing the key performance indicators from the panel on the whole construction process</a:t>
            </a:r>
          </a:p>
          <a:p>
            <a:r>
              <a:rPr lang="en-US" sz="2400" i="1" dirty="0">
                <a:solidFill>
                  <a:schemeClr val="tx2"/>
                </a:solidFill>
              </a:rPr>
              <a:t>Pre-Construction Services:  </a:t>
            </a:r>
            <a:r>
              <a:rPr lang="en-US" sz="2400" dirty="0">
                <a:solidFill>
                  <a:schemeClr val="tx2"/>
                </a:solidFill>
              </a:rPr>
              <a:t>Pre-construction efforts are critical</a:t>
            </a:r>
          </a:p>
          <a:p>
            <a:r>
              <a:rPr lang="en-US" sz="2400" i="1" dirty="0">
                <a:solidFill>
                  <a:schemeClr val="tx2"/>
                </a:solidFill>
              </a:rPr>
              <a:t>Use of Standardization:  </a:t>
            </a:r>
            <a:r>
              <a:rPr lang="en-US" sz="2400" dirty="0">
                <a:solidFill>
                  <a:schemeClr val="tx2"/>
                </a:solidFill>
              </a:rPr>
              <a:t>Standardization may bring speed to market and controlled costs and quality</a:t>
            </a:r>
          </a:p>
        </p:txBody>
      </p:sp>
    </p:spTree>
    <p:extLst>
      <p:ext uri="{BB962C8B-B14F-4D97-AF65-F5344CB8AC3E}">
        <p14:creationId xmlns:p14="http://schemas.microsoft.com/office/powerpoint/2010/main" val="312645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400581-1D31-6958-B898-1B17D8448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D5F387-D835-A8AC-0065-DF641366D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4C7827-274D-5346-18F4-C03A1597E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1FC78691-0265-9FF0-146F-04D6DE91D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C3B444C-83D6-90A1-B024-822857929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1C640C1-A20F-D571-1D82-90C7654E15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2FDD37F-C4EA-941D-7628-E07F41BC4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98FF458-B0F0-96F1-A8C8-9613144CC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8019BF53-E22D-6980-311B-DD2DE9EB8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445771"/>
            <a:ext cx="5598785" cy="18112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General Comments/ Potpourri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BD8DD3D-C35C-5ED9-9C29-072C777A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080260"/>
            <a:ext cx="5598784" cy="4331969"/>
          </a:xfrm>
        </p:spPr>
        <p:txBody>
          <a:bodyPr anchor="ctr">
            <a:normAutofit fontScale="92500"/>
          </a:bodyPr>
          <a:lstStyle/>
          <a:p>
            <a:r>
              <a:rPr lang="en-US" sz="2400" i="1" dirty="0">
                <a:solidFill>
                  <a:schemeClr val="tx2"/>
                </a:solidFill>
              </a:rPr>
              <a:t>Benefits of Session: </a:t>
            </a:r>
            <a:r>
              <a:rPr lang="en-US" sz="2400" dirty="0">
                <a:solidFill>
                  <a:schemeClr val="tx2"/>
                </a:solidFill>
              </a:rPr>
              <a:t>Hearing what is top of mind for owners, Being in a room with all good players, [Having] Experts in the room, Wide range of experience in the room</a:t>
            </a:r>
          </a:p>
          <a:p>
            <a:r>
              <a:rPr lang="en-US" sz="2400" dirty="0">
                <a:solidFill>
                  <a:schemeClr val="tx2"/>
                </a:solidFill>
              </a:rPr>
              <a:t>Great community overall and similar feedback of experiences in healthcare as experienced in other markets.</a:t>
            </a:r>
          </a:p>
          <a:p>
            <a:r>
              <a:rPr lang="en-US" sz="2400" dirty="0">
                <a:solidFill>
                  <a:schemeClr val="tx2"/>
                </a:solidFill>
              </a:rPr>
              <a:t>Behavioral Health is a priority</a:t>
            </a:r>
          </a:p>
          <a:p>
            <a:r>
              <a:rPr lang="en-US" sz="2400" dirty="0">
                <a:solidFill>
                  <a:schemeClr val="tx2"/>
                </a:solidFill>
              </a:rPr>
              <a:t>MEP needs to figure out sustainable solutions</a:t>
            </a:r>
          </a:p>
          <a:p>
            <a:r>
              <a:rPr lang="en-US" sz="2400" dirty="0">
                <a:solidFill>
                  <a:schemeClr val="tx2"/>
                </a:solidFill>
              </a:rPr>
              <a:t>Hospitals are looking at infrastructure upgrades for future work</a:t>
            </a:r>
          </a:p>
        </p:txBody>
      </p:sp>
    </p:spTree>
    <p:extLst>
      <p:ext uri="{BB962C8B-B14F-4D97-AF65-F5344CB8AC3E}">
        <p14:creationId xmlns:p14="http://schemas.microsoft.com/office/powerpoint/2010/main" val="1137902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4897E-C9C1-CF2B-B206-F92414C4D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>
            <a:extLst>
              <a:ext uri="{FF2B5EF4-FFF2-40B4-BE49-F238E27FC236}">
                <a16:creationId xmlns:a16="http://schemas.microsoft.com/office/drawing/2014/main" id="{6719CFF5-0EBC-276E-A9C6-672D703B70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467" r="2" b="2"/>
          <a:stretch/>
        </p:blipFill>
        <p:spPr>
          <a:xfrm>
            <a:off x="723900" y="1485900"/>
            <a:ext cx="10744200" cy="3938155"/>
          </a:xfrm>
          <a:prstGeom prst="rect">
            <a:avLst/>
          </a:prstGeom>
          <a:noFill/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0CDA6-9FEE-AE15-C1E6-F23638E10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900" y="5542220"/>
            <a:ext cx="10744200" cy="515680"/>
          </a:xfrm>
        </p:spPr>
        <p:txBody>
          <a:bodyPr anchor="b">
            <a:normAutofit/>
          </a:bodyPr>
          <a:lstStyle/>
          <a:p>
            <a:r>
              <a:rPr lang="en-US" dirty="0"/>
              <a:t>Plus/Delta </a:t>
            </a:r>
            <a:r>
              <a:rPr lang="en-US"/>
              <a:t>and Future Program </a:t>
            </a:r>
            <a:r>
              <a:rPr lang="en-US" dirty="0"/>
              <a:t>T</a:t>
            </a:r>
            <a:r>
              <a:rPr lang="en-US"/>
              <a:t>opics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D3CCBF8-4B3C-EE07-891B-A826711BD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042" y="349134"/>
            <a:ext cx="10840057" cy="565265"/>
          </a:xfrm>
        </p:spPr>
        <p:txBody>
          <a:bodyPr lIns="91440" tIns="45720" rIns="91440" bIns="45720" anchor="t"/>
          <a:lstStyle/>
          <a:p>
            <a:r>
              <a:rPr lang="en-US" dirty="0" err="1">
                <a:latin typeface="Malgun Gothic"/>
                <a:ea typeface="Malgun Gothic"/>
              </a:rPr>
              <a:t>Mentimeter</a:t>
            </a:r>
            <a:r>
              <a:rPr lang="en-US" dirty="0">
                <a:latin typeface="Malgun Gothic"/>
                <a:ea typeface="Malgun Gothic"/>
              </a:rPr>
              <a:t> Survey Session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351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B78E0-3046-0EF1-361B-6D89F83CD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29BD1A-6071-DAFB-193A-9D06DE72AD4A}"/>
              </a:ext>
            </a:extLst>
          </p:cNvPr>
          <p:cNvSpPr txBox="1"/>
          <p:nvPr/>
        </p:nvSpPr>
        <p:spPr>
          <a:xfrm>
            <a:off x="772595" y="1296014"/>
            <a:ext cx="11129275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rPr>
              <a:t>Emerging Trends and Best Practices for Design &amp; Construction of Health Care Construction Projects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D15DCD-DCF4-22DD-6379-DD2374663CDC}"/>
              </a:ext>
            </a:extLst>
          </p:cNvPr>
          <p:cNvSpPr txBox="1"/>
          <p:nvPr/>
        </p:nvSpPr>
        <p:spPr>
          <a:xfrm>
            <a:off x="1991452" y="3081582"/>
            <a:ext cx="2851678" cy="377641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Good or Great panel! (8)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Good questions (3)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Good dialogue (2)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Starting on time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Good back and forth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Room-easy to hear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Collaboration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Topics were on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lgun Gothic" panose="020B0503020000020004" pitchFamily="34" charset="-127"/>
              <a:ea typeface="Malgun Gothic" panose="020B0503020000020004" pitchFamily="34" charset="-127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F60147-205B-F29E-F512-2B479494992A}"/>
              </a:ext>
            </a:extLst>
          </p:cNvPr>
          <p:cNvSpPr txBox="1"/>
          <p:nvPr/>
        </p:nvSpPr>
        <p:spPr>
          <a:xfrm flipH="1">
            <a:off x="5957535" y="3013802"/>
            <a:ext cx="5944335" cy="27722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Great feedback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Great turn out. Good perspective.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Great content and great moderator!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Diverse group of registrants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Great environment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Great room and environment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Multiple and varied perspectives on the panel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FD84C5-E344-811C-BB42-E3918463E381}"/>
              </a:ext>
            </a:extLst>
          </p:cNvPr>
          <p:cNvSpPr txBox="1"/>
          <p:nvPr/>
        </p:nvSpPr>
        <p:spPr>
          <a:xfrm>
            <a:off x="3013940" y="2305559"/>
            <a:ext cx="5887189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F47735"/>
                </a:solidFill>
                <a:effectLst/>
                <a:uLnTx/>
                <a:uFillTx/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rPr>
              <a:t>Plus: What went well today? </a:t>
            </a:r>
          </a:p>
        </p:txBody>
      </p:sp>
    </p:spTree>
    <p:extLst>
      <p:ext uri="{BB962C8B-B14F-4D97-AF65-F5344CB8AC3E}">
        <p14:creationId xmlns:p14="http://schemas.microsoft.com/office/powerpoint/2010/main" val="1077027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EF6C40-867C-D1C0-0C5F-89D6BDB37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CD6758-E4B4-F3E8-9F8E-492AD2AA2D41}"/>
              </a:ext>
            </a:extLst>
          </p:cNvPr>
          <p:cNvSpPr txBox="1"/>
          <p:nvPr/>
        </p:nvSpPr>
        <p:spPr>
          <a:xfrm>
            <a:off x="797044" y="1183548"/>
            <a:ext cx="1069407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rPr>
              <a:t>Emerging Trends and Best Practices for Design &amp; Construction of Health Care Construction Projects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7BE75D-E067-01CD-CF89-9DBDFC70B083}"/>
              </a:ext>
            </a:extLst>
          </p:cNvPr>
          <p:cNvSpPr txBox="1"/>
          <p:nvPr/>
        </p:nvSpPr>
        <p:spPr>
          <a:xfrm>
            <a:off x="1370443" y="2964176"/>
            <a:ext cx="4434291" cy="377641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Keep the discussion going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scratch paper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Rain and it’s getting colder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Allow for more questions from the group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time for audience?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Time was short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responses were hard to hear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owners needed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lgun Gothic" panose="020B0503020000020004" pitchFamily="34" charset="-127"/>
              <a:ea typeface="Malgun Gothic" panose="020B0503020000020004" pitchFamily="34" charset="-127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223C3C-6049-EF41-54FC-144A24BECC86}"/>
              </a:ext>
            </a:extLst>
          </p:cNvPr>
          <p:cNvSpPr txBox="1"/>
          <p:nvPr/>
        </p:nvSpPr>
        <p:spPr>
          <a:xfrm flipH="1">
            <a:off x="5913525" y="3008185"/>
            <a:ext cx="5944335" cy="27722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do we innovate together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interactive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 time for audience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Activity to encourage engagement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Technology and uses of AI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defines a high performing building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time to get beer before starting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CF879E-3F75-FECA-DE36-74BBCC976E94}"/>
              </a:ext>
            </a:extLst>
          </p:cNvPr>
          <p:cNvSpPr txBox="1"/>
          <p:nvPr/>
        </p:nvSpPr>
        <p:spPr>
          <a:xfrm>
            <a:off x="1257560" y="2297505"/>
            <a:ext cx="9676880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rgbClr val="F47735"/>
                </a:solidFill>
                <a:effectLst/>
                <a:uLnTx/>
                <a:uFillTx/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rPr>
              <a:t>Delta: What Didn’t Go So Well Today? Where Can We Improve?</a:t>
            </a:r>
          </a:p>
        </p:txBody>
      </p:sp>
    </p:spTree>
    <p:extLst>
      <p:ext uri="{BB962C8B-B14F-4D97-AF65-F5344CB8AC3E}">
        <p14:creationId xmlns:p14="http://schemas.microsoft.com/office/powerpoint/2010/main" val="3325714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333D0-7AD2-976B-434A-0DE15FAD6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D2970FE-99D8-3314-F332-EE78925A7B13}"/>
              </a:ext>
            </a:extLst>
          </p:cNvPr>
          <p:cNvSpPr txBox="1"/>
          <p:nvPr/>
        </p:nvSpPr>
        <p:spPr>
          <a:xfrm>
            <a:off x="1633408" y="2541204"/>
            <a:ext cx="7763777" cy="3168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Project-specific review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QA/QC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Tradesman shortage - impacts and understanding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defines a high-performance building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utilize the various project delivery models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owners balance program needs with budget and limited funds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Technology advances and showcase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TVD - how to do it successfully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lgun Gothic" panose="020B0503020000020004" pitchFamily="34" charset="-127"/>
              <a:ea typeface="Malgun Gothic" panose="020B0503020000020004" pitchFamily="34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15587E-2D75-CA2B-D7E3-30923D0BB991}"/>
              </a:ext>
            </a:extLst>
          </p:cNvPr>
          <p:cNvSpPr txBox="1"/>
          <p:nvPr/>
        </p:nvSpPr>
        <p:spPr>
          <a:xfrm>
            <a:off x="1112326" y="1382753"/>
            <a:ext cx="9967347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F47735"/>
                </a:solidFill>
                <a:effectLst/>
                <a:uLnTx/>
                <a:uFillTx/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rPr>
              <a:t>What Topics Would You Like to Discuss at Future Roundtables:</a:t>
            </a:r>
          </a:p>
        </p:txBody>
      </p:sp>
    </p:spTree>
    <p:extLst>
      <p:ext uri="{BB962C8B-B14F-4D97-AF65-F5344CB8AC3E}">
        <p14:creationId xmlns:p14="http://schemas.microsoft.com/office/powerpoint/2010/main" val="175181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02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1581" y="1378492"/>
            <a:ext cx="10928838" cy="4438745"/>
          </a:xfrm>
        </p:spPr>
        <p:txBody>
          <a:bodyPr/>
          <a:lstStyle/>
          <a:p>
            <a:r>
              <a:rPr lang="en-US" sz="5400" dirty="0">
                <a:solidFill>
                  <a:schemeClr val="accent3"/>
                </a:solidFill>
              </a:rPr>
              <a:t>Today’s Roundtable: </a:t>
            </a:r>
          </a:p>
          <a:p>
            <a:r>
              <a:rPr lang="en-US" sz="5400" i="1" dirty="0">
                <a:solidFill>
                  <a:schemeClr val="accent1"/>
                </a:solidFill>
              </a:rPr>
              <a:t>Emerging Trends and Best Practices for Design and Construction of Healthcare Projects</a:t>
            </a:r>
          </a:p>
        </p:txBody>
      </p:sp>
    </p:spTree>
    <p:extLst>
      <p:ext uri="{BB962C8B-B14F-4D97-AF65-F5344CB8AC3E}">
        <p14:creationId xmlns:p14="http://schemas.microsoft.com/office/powerpoint/2010/main" val="336971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0D045-36A7-CC9F-5E8B-4ADC34D02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21626AC2-E21A-77D0-72AB-B49AE0A72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645" y="1501363"/>
            <a:ext cx="2053071" cy="20530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DC1F5E7-9FCA-077E-BFA1-8C43E751C5EF}"/>
              </a:ext>
            </a:extLst>
          </p:cNvPr>
          <p:cNvSpPr txBox="1"/>
          <p:nvPr/>
        </p:nvSpPr>
        <p:spPr>
          <a:xfrm>
            <a:off x="3373874" y="1490491"/>
            <a:ext cx="2249054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A Brownrigg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System Director, Facility Planning/Construction/Real Estate</a:t>
            </a:r>
          </a:p>
          <a:p>
            <a:endParaRPr lang="en-US" b="1" dirty="0">
              <a:solidFill>
                <a:schemeClr val="accent3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Premier Health</a:t>
            </a:r>
          </a:p>
        </p:txBody>
      </p:sp>
      <p:pic>
        <p:nvPicPr>
          <p:cNvPr id="10" name="Picture 9" descr="A person with blonde hair wearing a suit jacket&#10;&#10;Description automatically generated">
            <a:extLst>
              <a:ext uri="{FF2B5EF4-FFF2-40B4-BE49-F238E27FC236}">
                <a16:creationId xmlns:a16="http://schemas.microsoft.com/office/drawing/2014/main" id="{722627E6-FAE4-B963-504E-C92DF0D45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073" y="1501364"/>
            <a:ext cx="2053071" cy="20530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00858E-F7E4-8F38-6FFC-1E6BD4FEAC3D}"/>
              </a:ext>
            </a:extLst>
          </p:cNvPr>
          <p:cNvSpPr txBox="1"/>
          <p:nvPr/>
        </p:nvSpPr>
        <p:spPr>
          <a:xfrm>
            <a:off x="8839199" y="1445946"/>
            <a:ext cx="1685636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/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Anna Combs</a:t>
            </a:r>
          </a:p>
          <a:p>
            <a:pPr marL="0" marR="0"/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Director, Design &amp; Construction </a:t>
            </a:r>
            <a:endParaRPr lang="en-US" dirty="0">
              <a:solidFill>
                <a:schemeClr val="accent3">
                  <a:lumMod val="75000"/>
                </a:schemeClr>
              </a:solidFill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Aptos" panose="020B0004020202020204" pitchFamily="34" charset="0"/>
            </a:endParaRPr>
          </a:p>
          <a:p>
            <a:pPr marL="0" marR="0"/>
            <a:endParaRPr lang="en-US" b="1" dirty="0">
              <a:solidFill>
                <a:schemeClr val="accent3">
                  <a:lumMod val="75000"/>
                </a:schemeClr>
              </a:solidFill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Aptos" panose="020B0004020202020204" pitchFamily="34" charset="0"/>
            </a:endParaRPr>
          </a:p>
          <a:p>
            <a:pPr marL="0" marR="0"/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Bon Secours Mercy Health</a:t>
            </a:r>
            <a:endParaRPr lang="en-US" dirty="0">
              <a:solidFill>
                <a:schemeClr val="accent3">
                  <a:lumMod val="75000"/>
                </a:schemeClr>
              </a:solidFill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Aptos" panose="020B0004020202020204" pitchFamily="34" charset="0"/>
            </a:endParaRPr>
          </a:p>
        </p:txBody>
      </p:sp>
      <p:pic>
        <p:nvPicPr>
          <p:cNvPr id="14" name="Picture 13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76AF46E3-D759-D563-6548-4938B4BEB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189" y="3743757"/>
            <a:ext cx="2053071" cy="205307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273041-9B16-918D-D8C0-CAC78B3A38A4}"/>
              </a:ext>
            </a:extLst>
          </p:cNvPr>
          <p:cNvSpPr txBox="1"/>
          <p:nvPr/>
        </p:nvSpPr>
        <p:spPr>
          <a:xfrm>
            <a:off x="3373874" y="3743757"/>
            <a:ext cx="1534394" cy="14465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/>
            <a:r>
              <a:rPr lang="en-US" b="1" dirty="0">
                <a:solidFill>
                  <a:srgbClr val="156082"/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Aaron Greene </a:t>
            </a:r>
            <a:endParaRPr lang="en-US" b="1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Aptos" panose="020B0004020202020204" pitchFamily="34" charset="0"/>
            </a:endParaRPr>
          </a:p>
          <a:p>
            <a:pPr marL="0" marR="0"/>
            <a:r>
              <a:rPr lang="en-US" b="1" dirty="0">
                <a:solidFill>
                  <a:srgbClr val="156082"/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President</a:t>
            </a:r>
          </a:p>
          <a:p>
            <a:pPr marL="0" marR="0"/>
            <a:endParaRPr lang="en-US" b="1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Aptos" panose="020B0004020202020204" pitchFamily="34" charset="0"/>
            </a:endParaRPr>
          </a:p>
          <a:p>
            <a:pPr marL="0" marR="0"/>
            <a:r>
              <a:rPr lang="en-US" b="1" dirty="0" err="1">
                <a:solidFill>
                  <a:srgbClr val="156082"/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Hplex</a:t>
            </a:r>
            <a:r>
              <a:rPr lang="en-US" b="1" dirty="0">
                <a:solidFill>
                  <a:srgbClr val="156082"/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 Solutions</a:t>
            </a:r>
            <a:endParaRPr lang="en-US" b="1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Aptos" panose="020B0004020202020204" pitchFamily="34" charset="0"/>
            </a:endParaRPr>
          </a:p>
          <a:p>
            <a:endParaRPr lang="en-US" sz="3200" b="1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pic>
        <p:nvPicPr>
          <p:cNvPr id="17" name="Picture 16" descr="A person in a suit smiling&#10;&#10;Description automatically generated">
            <a:extLst>
              <a:ext uri="{FF2B5EF4-FFF2-40B4-BE49-F238E27FC236}">
                <a16:creationId xmlns:a16="http://schemas.microsoft.com/office/drawing/2014/main" id="{C183D2C9-119E-C381-52E8-AC52DC9C77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6132" y="3743757"/>
            <a:ext cx="2118951" cy="211895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36AF7C2-FB65-7C8E-93D9-74BA599499B0}"/>
              </a:ext>
            </a:extLst>
          </p:cNvPr>
          <p:cNvSpPr txBox="1"/>
          <p:nvPr/>
        </p:nvSpPr>
        <p:spPr>
          <a:xfrm>
            <a:off x="8839199" y="3628759"/>
            <a:ext cx="2972289" cy="95410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/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Clint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Mollere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, MHA, CHFM</a:t>
            </a:r>
          </a:p>
          <a:p>
            <a:pPr marL="0" marR="0"/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Director of Project Management</a:t>
            </a:r>
          </a:p>
          <a:p>
            <a:pPr marL="0" marR="0"/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 </a:t>
            </a:r>
          </a:p>
          <a:p>
            <a:pPr marL="0" marR="0"/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/>
                <a:latin typeface="Malgun Gothic" panose="020B0503020000020004" pitchFamily="34" charset="-127"/>
                <a:ea typeface="Malgun Gothic" panose="020B0503020000020004" pitchFamily="34" charset="-127"/>
                <a:cs typeface="Aptos" panose="020B0004020202020204" pitchFamily="34" charset="0"/>
              </a:rPr>
              <a:t>St. Elizabeth Healthcare</a:t>
            </a:r>
          </a:p>
        </p:txBody>
      </p:sp>
    </p:spTree>
    <p:extLst>
      <p:ext uri="{BB962C8B-B14F-4D97-AF65-F5344CB8AC3E}">
        <p14:creationId xmlns:p14="http://schemas.microsoft.com/office/powerpoint/2010/main" val="326293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>
            <a:extLst>
              <a:ext uri="{FF2B5EF4-FFF2-40B4-BE49-F238E27FC236}">
                <a16:creationId xmlns:a16="http://schemas.microsoft.com/office/drawing/2014/main" id="{01EA5427-9D83-865D-6949-7D90F0C2B5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467" r="2" b="2"/>
          <a:stretch/>
        </p:blipFill>
        <p:spPr>
          <a:xfrm>
            <a:off x="723900" y="1485900"/>
            <a:ext cx="10744200" cy="3938155"/>
          </a:xfrm>
          <a:prstGeom prst="rect">
            <a:avLst/>
          </a:prstGeom>
          <a:noFill/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4F0AB-567F-3901-79C6-1674B3617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900" y="5542220"/>
            <a:ext cx="10744200" cy="515680"/>
          </a:xfrm>
        </p:spPr>
        <p:txBody>
          <a:bodyPr anchor="b">
            <a:normAutofit/>
          </a:bodyPr>
          <a:lstStyle/>
          <a:p>
            <a:r>
              <a:rPr lang="en-US" dirty="0"/>
              <a:t>What are your key takeaways from today’s session?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831C534-2D24-343A-62D5-E6040A35A7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042" y="349134"/>
            <a:ext cx="10840057" cy="565265"/>
          </a:xfrm>
        </p:spPr>
        <p:txBody>
          <a:bodyPr lIns="91440" tIns="45720" rIns="91440" bIns="45720" anchor="t"/>
          <a:lstStyle/>
          <a:p>
            <a:r>
              <a:rPr lang="en-US" dirty="0" err="1">
                <a:latin typeface="Malgun Gothic"/>
                <a:ea typeface="Malgun Gothic"/>
              </a:rPr>
              <a:t>Mentimeter</a:t>
            </a:r>
            <a:r>
              <a:rPr lang="en-US" dirty="0">
                <a:latin typeface="Malgun Gothic"/>
                <a:ea typeface="Malgun Gothic"/>
              </a:rPr>
              <a:t> Survey Session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9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B7C6B7-27EB-F84B-D36E-797E83CDF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Key Takeaways</a:t>
            </a:r>
          </a:p>
        </p:txBody>
      </p:sp>
      <p:grpSp>
        <p:nvGrpSpPr>
          <p:cNvPr id="15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3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CF0F90D3-00D2-7641-45B2-3D6BFE5E0D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74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DA558-856B-32A8-7AE6-601E94E72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445771"/>
            <a:ext cx="5598785" cy="18112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Collaboration/ Communication/ Transparency</a:t>
            </a:r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E635CF12-BB38-51AA-9E86-2B5A1D0F3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1AAD24E-AE92-0390-370B-821140471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1700" dirty="0">
                <a:solidFill>
                  <a:schemeClr val="tx2"/>
                </a:solidFill>
              </a:rPr>
              <a:t>Collaboration is key</a:t>
            </a:r>
          </a:p>
          <a:p>
            <a:r>
              <a:rPr lang="en-US" sz="1700" dirty="0">
                <a:solidFill>
                  <a:schemeClr val="tx2"/>
                </a:solidFill>
              </a:rPr>
              <a:t>Delivery methods and communications. Collaboration</a:t>
            </a:r>
          </a:p>
          <a:p>
            <a:r>
              <a:rPr lang="en-US" sz="1700" dirty="0">
                <a:solidFill>
                  <a:schemeClr val="tx2"/>
                </a:solidFill>
              </a:rPr>
              <a:t>Transparent communication </a:t>
            </a:r>
          </a:p>
          <a:p>
            <a:r>
              <a:rPr lang="en-US" sz="1700" dirty="0">
                <a:solidFill>
                  <a:schemeClr val="tx2"/>
                </a:solidFill>
              </a:rPr>
              <a:t>Effective communication</a:t>
            </a:r>
          </a:p>
          <a:p>
            <a:r>
              <a:rPr lang="en-US" sz="1700" dirty="0">
                <a:solidFill>
                  <a:schemeClr val="tx2"/>
                </a:solidFill>
              </a:rPr>
              <a:t>Communication is key - across the team</a:t>
            </a:r>
          </a:p>
          <a:p>
            <a:r>
              <a:rPr lang="en-US" sz="1700" dirty="0">
                <a:solidFill>
                  <a:schemeClr val="tx2"/>
                </a:solidFill>
              </a:rPr>
              <a:t>Communication, collaboration and transparency</a:t>
            </a:r>
          </a:p>
          <a:p>
            <a:r>
              <a:rPr lang="en-US" sz="1700" dirty="0">
                <a:solidFill>
                  <a:schemeClr val="tx2"/>
                </a:solidFill>
              </a:rPr>
              <a:t>Transparency and openness are key </a:t>
            </a:r>
          </a:p>
          <a:p>
            <a:r>
              <a:rPr lang="en-US" sz="1700" dirty="0">
                <a:solidFill>
                  <a:schemeClr val="tx2"/>
                </a:solidFill>
              </a:rPr>
              <a:t>Owners, designers, and contractors have similar conditions of satisfaction on a project. The key is this communication to align or understanding.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8411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F1FB42-B865-AEB4-E20F-5A2294FA4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8F2412-9C76-C9B0-03B0-92A2FA7C7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C9BC08-48A7-AA8E-BAFC-F88453B55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73C8EC5B-88FB-803D-15E9-64D1F14B5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1C3F0085-CC29-61B6-D710-69CF029CF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EA2DF54-F2E2-A516-88D9-6F834164E6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A5D3505-7257-C536-090E-1FDDB59ED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D6CA255-A66C-65A2-278D-0B40F9D1A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8A2A3708-DAE1-B206-7696-D3C87593B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445771"/>
            <a:ext cx="5598785" cy="18112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Trust/Build Spirit of Partnership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F72F8DE-6911-41FA-9C26-2146B1540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Know who you’re working with</a:t>
            </a:r>
          </a:p>
          <a:p>
            <a:r>
              <a:rPr lang="en-US" sz="2400" dirty="0">
                <a:solidFill>
                  <a:schemeClr val="tx2"/>
                </a:solidFill>
              </a:rPr>
              <a:t>Trusted partners</a:t>
            </a:r>
          </a:p>
          <a:p>
            <a:r>
              <a:rPr lang="en-US" sz="2400" dirty="0">
                <a:solidFill>
                  <a:schemeClr val="tx2"/>
                </a:solidFill>
              </a:rPr>
              <a:t>Trust is key</a:t>
            </a:r>
          </a:p>
          <a:p>
            <a:r>
              <a:rPr lang="en-US" sz="2400" dirty="0">
                <a:solidFill>
                  <a:schemeClr val="tx2"/>
                </a:solidFill>
              </a:rPr>
              <a:t>Partnership is key.</a:t>
            </a:r>
          </a:p>
        </p:txBody>
      </p:sp>
    </p:spTree>
    <p:extLst>
      <p:ext uri="{BB962C8B-B14F-4D97-AF65-F5344CB8AC3E}">
        <p14:creationId xmlns:p14="http://schemas.microsoft.com/office/powerpoint/2010/main" val="157114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B5845F-E850-9B50-F397-44D85E025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519A10-3EFF-ADC8-EC42-D5B2C11EA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4CE227-5C1E-E5BF-B81B-B6DA7286A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FFEFC358-4E00-CE99-9002-A50054882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0AF3484C-09BC-2A2D-70C6-BBF31E72F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44A6864-A9AD-761A-AF79-F07C3D0FE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8D606D6-050A-1CF0-660E-C7197DB68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5A60EFB-20CE-4761-F6C2-110F7A4F59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9D122A2F-7E49-0702-1E5F-44B04D601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194311"/>
            <a:ext cx="5598785" cy="15995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Assembling the “Right Team”/Contract Strategy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CDA5372-1908-3F0C-3F75-E2DA28E65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793845"/>
            <a:ext cx="5819486" cy="4766975"/>
          </a:xfrm>
        </p:spPr>
        <p:txBody>
          <a:bodyPr anchor="ctr">
            <a:normAutofit lnSpcReduction="10000"/>
          </a:bodyPr>
          <a:lstStyle/>
          <a:p>
            <a:r>
              <a:rPr lang="en-US" sz="2400" i="1" dirty="0">
                <a:solidFill>
                  <a:schemeClr val="tx2"/>
                </a:solidFill>
              </a:rPr>
              <a:t>Assembling the “Right Team”:  </a:t>
            </a:r>
            <a:r>
              <a:rPr lang="en-US" sz="2400" dirty="0">
                <a:solidFill>
                  <a:schemeClr val="tx2"/>
                </a:solidFill>
              </a:rPr>
              <a:t>The people matter more than the firm they’re from, project problems, etc.; It’s about the people and not the firm; Right teams make the project successful. Previous [good] performance is helpful. Everyone working to make better projects</a:t>
            </a:r>
          </a:p>
          <a:p>
            <a:r>
              <a:rPr lang="en-US" sz="2400" i="1" dirty="0">
                <a:solidFill>
                  <a:schemeClr val="tx2"/>
                </a:solidFill>
              </a:rPr>
              <a:t>RFP Process:  </a:t>
            </a:r>
            <a:r>
              <a:rPr lang="en-US" sz="2400" dirty="0">
                <a:solidFill>
                  <a:schemeClr val="tx2"/>
                </a:solidFill>
              </a:rPr>
              <a:t>RFP process needs innovation; Super elaborate RFP responses are not what win projects! It’s the team’s experience and their ability to deliver.; [Place] Priority on early bid packages; Develop an understanding of project priorities.</a:t>
            </a:r>
          </a:p>
        </p:txBody>
      </p:sp>
    </p:spTree>
    <p:extLst>
      <p:ext uri="{BB962C8B-B14F-4D97-AF65-F5344CB8AC3E}">
        <p14:creationId xmlns:p14="http://schemas.microsoft.com/office/powerpoint/2010/main" val="293872731"/>
      </p:ext>
    </p:extLst>
  </p:cSld>
  <p:clrMapOvr>
    <a:masterClrMapping/>
  </p:clrMapOvr>
</p:sld>
</file>

<file path=ppt/theme/theme1.xml><?xml version="1.0" encoding="utf-8"?>
<a:theme xmlns:a="http://schemas.openxmlformats.org/drawingml/2006/main" name="Cogence Logo Header">
  <a:themeElements>
    <a:clrScheme name="Cogence Alliance">
      <a:dk1>
        <a:srgbClr val="000000"/>
      </a:dk1>
      <a:lt1>
        <a:srgbClr val="FFFFFF"/>
      </a:lt1>
      <a:dk2>
        <a:srgbClr val="6D6E71"/>
      </a:dk2>
      <a:lt2>
        <a:srgbClr val="FFFFFF"/>
      </a:lt2>
      <a:accent1>
        <a:srgbClr val="F47735"/>
      </a:accent1>
      <a:accent2>
        <a:srgbClr val="7F3F98"/>
      </a:accent2>
      <a:accent3>
        <a:srgbClr val="0079C1"/>
      </a:accent3>
      <a:accent4>
        <a:srgbClr val="ED174F"/>
      </a:accent4>
      <a:accent5>
        <a:srgbClr val="FFFFFF"/>
      </a:accent5>
      <a:accent6>
        <a:srgbClr val="6D6E71"/>
      </a:accent6>
      <a:hlink>
        <a:srgbClr val="5B9BD5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t">
        <a:spAutoFit/>
      </a:bodyPr>
      <a:lstStyle>
        <a:defPPr>
          <a:defRPr sz="3200" b="1" dirty="0">
            <a:latin typeface="Malgun Gothic" panose="020B0503020000020004" pitchFamily="34" charset="-127"/>
            <a:ea typeface="Malgun Gothic" panose="020B0503020000020004" pitchFamily="34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75F99E4-E4F4-4AC4-9D46-2CB8FD45046D}" vid="{02415F9F-C7A3-4B2D-A227-D811EF955DE2}"/>
    </a:ext>
  </a:extLst>
</a:theme>
</file>

<file path=ppt/theme/theme2.xml><?xml version="1.0" encoding="utf-8"?>
<a:theme xmlns:a="http://schemas.openxmlformats.org/drawingml/2006/main" name="1_Cogence Logo Header">
  <a:themeElements>
    <a:clrScheme name="Cogence Alliance">
      <a:dk1>
        <a:srgbClr val="000000"/>
      </a:dk1>
      <a:lt1>
        <a:srgbClr val="FFFFFF"/>
      </a:lt1>
      <a:dk2>
        <a:srgbClr val="6D6E71"/>
      </a:dk2>
      <a:lt2>
        <a:srgbClr val="FFFFFF"/>
      </a:lt2>
      <a:accent1>
        <a:srgbClr val="F47735"/>
      </a:accent1>
      <a:accent2>
        <a:srgbClr val="7F3F98"/>
      </a:accent2>
      <a:accent3>
        <a:srgbClr val="0079C1"/>
      </a:accent3>
      <a:accent4>
        <a:srgbClr val="ED174F"/>
      </a:accent4>
      <a:accent5>
        <a:srgbClr val="FFFFFF"/>
      </a:accent5>
      <a:accent6>
        <a:srgbClr val="6D6E71"/>
      </a:accent6>
      <a:hlink>
        <a:srgbClr val="5B9BD5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t">
        <a:spAutoFit/>
      </a:bodyPr>
      <a:lstStyle>
        <a:defPPr>
          <a:defRPr sz="3200" b="1" dirty="0">
            <a:latin typeface="Malgun Gothic" panose="020B0503020000020004" pitchFamily="34" charset="-127"/>
            <a:ea typeface="Malgun Gothic" panose="020B0503020000020004" pitchFamily="34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75F99E4-E4F4-4AC4-9D46-2CB8FD45046D}" vid="{EC1B0121-4078-46E4-9DC6-BB43D5F7D6EC}"/>
    </a:ext>
  </a:extLst>
</a:theme>
</file>

<file path=ppt/theme/theme3.xml><?xml version="1.0" encoding="utf-8"?>
<a:theme xmlns:a="http://schemas.openxmlformats.org/drawingml/2006/main" name="1_Cogence Wheel Header">
  <a:themeElements>
    <a:clrScheme name="Cogence Alliance">
      <a:dk1>
        <a:srgbClr val="000000"/>
      </a:dk1>
      <a:lt1>
        <a:srgbClr val="FFFFFF"/>
      </a:lt1>
      <a:dk2>
        <a:srgbClr val="6D6E71"/>
      </a:dk2>
      <a:lt2>
        <a:srgbClr val="FFFFFF"/>
      </a:lt2>
      <a:accent1>
        <a:srgbClr val="F47735"/>
      </a:accent1>
      <a:accent2>
        <a:srgbClr val="7F3F98"/>
      </a:accent2>
      <a:accent3>
        <a:srgbClr val="0079C1"/>
      </a:accent3>
      <a:accent4>
        <a:srgbClr val="ED174F"/>
      </a:accent4>
      <a:accent5>
        <a:srgbClr val="FFFFFF"/>
      </a:accent5>
      <a:accent6>
        <a:srgbClr val="6D6E71"/>
      </a:accent6>
      <a:hlink>
        <a:srgbClr val="5B9BD5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5F99E4-E4F4-4AC4-9D46-2CB8FD45046D}" vid="{BDAF30F5-7EE1-4C55-9CFF-8D7DCBC16C5E}"/>
    </a:ext>
  </a:extLst>
</a:theme>
</file>

<file path=ppt/theme/theme4.xml><?xml version="1.0" encoding="utf-8"?>
<a:theme xmlns:a="http://schemas.openxmlformats.org/drawingml/2006/main" name="1_Cogence Wheel Header">
  <a:themeElements>
    <a:clrScheme name="Cogence Alliance">
      <a:dk1>
        <a:srgbClr val="000000"/>
      </a:dk1>
      <a:lt1>
        <a:srgbClr val="FFFFFF"/>
      </a:lt1>
      <a:dk2>
        <a:srgbClr val="6D6E71"/>
      </a:dk2>
      <a:lt2>
        <a:srgbClr val="FFFFFF"/>
      </a:lt2>
      <a:accent1>
        <a:srgbClr val="F47735"/>
      </a:accent1>
      <a:accent2>
        <a:srgbClr val="7F3F98"/>
      </a:accent2>
      <a:accent3>
        <a:srgbClr val="0079C1"/>
      </a:accent3>
      <a:accent4>
        <a:srgbClr val="ED174F"/>
      </a:accent4>
      <a:accent5>
        <a:srgbClr val="FFFFFF"/>
      </a:accent5>
      <a:accent6>
        <a:srgbClr val="6D6E71"/>
      </a:accent6>
      <a:hlink>
        <a:srgbClr val="5B9BD5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gence_Template_2017 (16x9)" id="{755A1F3D-150A-48C1-BCD9-3DCC1A4F23E8}" vid="{09490CFD-04F4-416B-81EF-283ED97D38E9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2_Cogence Logo Header">
  <a:themeElements>
    <a:clrScheme name="Cogence Alliance">
      <a:dk1>
        <a:srgbClr val="000000"/>
      </a:dk1>
      <a:lt1>
        <a:srgbClr val="FFFFFF"/>
      </a:lt1>
      <a:dk2>
        <a:srgbClr val="6D6E71"/>
      </a:dk2>
      <a:lt2>
        <a:srgbClr val="FFFFFF"/>
      </a:lt2>
      <a:accent1>
        <a:srgbClr val="F47735"/>
      </a:accent1>
      <a:accent2>
        <a:srgbClr val="7F3F98"/>
      </a:accent2>
      <a:accent3>
        <a:srgbClr val="0079C1"/>
      </a:accent3>
      <a:accent4>
        <a:srgbClr val="ED174F"/>
      </a:accent4>
      <a:accent5>
        <a:srgbClr val="FFFFFF"/>
      </a:accent5>
      <a:accent6>
        <a:srgbClr val="6D6E71"/>
      </a:accent6>
      <a:hlink>
        <a:srgbClr val="5B9BD5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t">
        <a:spAutoFit/>
      </a:bodyPr>
      <a:lstStyle>
        <a:defPPr>
          <a:defRPr sz="3200" b="1" dirty="0">
            <a:latin typeface="Malgun Gothic" panose="020B0503020000020004" pitchFamily="34" charset="-127"/>
            <a:ea typeface="Malgun Gothic" panose="020B0503020000020004" pitchFamily="34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ogence Program_template" id="{19501575-8AAD-46FF-9814-2A20B0E969DF}" vid="{CF062EFF-167D-4F76-9BB4-7007A8376E24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0D130217920E4292F3B94E96CA4F31" ma:contentTypeVersion="18" ma:contentTypeDescription="Create a new document." ma:contentTypeScope="" ma:versionID="c0d7b2c1b3e4e973580a7ec1f88c1c5e">
  <xsd:schema xmlns:xsd="http://www.w3.org/2001/XMLSchema" xmlns:xs="http://www.w3.org/2001/XMLSchema" xmlns:p="http://schemas.microsoft.com/office/2006/metadata/properties" xmlns:ns2="cf94172a-373b-4c6d-90e0-03601b687428" xmlns:ns3="d8d95cb7-59fe-44f3-bdfd-78a52d5767a3" targetNamespace="http://schemas.microsoft.com/office/2006/metadata/properties" ma:root="true" ma:fieldsID="3287a43dc9836b7db5d07351e3c82bb0" ns2:_="" ns3:_="">
    <xsd:import namespace="cf94172a-373b-4c6d-90e0-03601b687428"/>
    <xsd:import namespace="d8d95cb7-59fe-44f3-bdfd-78a52d576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94172a-373b-4c6d-90e0-03601b687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95ca60e-814e-4816-9783-1d386f0c99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95cb7-59fe-44f3-bdfd-78a52d5767a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c3654bc-936b-4491-b17a-282daf9c8aef}" ma:internalName="TaxCatchAll" ma:showField="CatchAllData" ma:web="d8d95cb7-59fe-44f3-bdfd-78a52d576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94172a-373b-4c6d-90e0-03601b687428">
      <Terms xmlns="http://schemas.microsoft.com/office/infopath/2007/PartnerControls"/>
    </lcf76f155ced4ddcb4097134ff3c332f>
    <TaxCatchAll xmlns="d8d95cb7-59fe-44f3-bdfd-78a52d5767a3" xsi:nil="true"/>
  </documentManagement>
</p:properties>
</file>

<file path=customXml/itemProps1.xml><?xml version="1.0" encoding="utf-8"?>
<ds:datastoreItem xmlns:ds="http://schemas.openxmlformats.org/officeDocument/2006/customXml" ds:itemID="{9A72F0BC-AC6B-4C00-B18F-9193603E2B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680206-6B22-4560-90C5-CBABC5EBDE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94172a-373b-4c6d-90e0-03601b687428"/>
    <ds:schemaRef ds:uri="d8d95cb7-59fe-44f3-bdfd-78a52d5767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8CF1BD-573E-44AD-8A04-5D1D83A32E1A}">
  <ds:schemaRefs>
    <ds:schemaRef ds:uri="cf94172a-373b-4c6d-90e0-03601b687428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d8d95cb7-59fe-44f3-bdfd-78a52d5767a3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668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31" baseType="lpstr">
      <vt:lpstr>Courier New</vt:lpstr>
      <vt:lpstr>Aptos Display</vt:lpstr>
      <vt:lpstr>Malgun Gothic</vt:lpstr>
      <vt:lpstr>Calibri</vt:lpstr>
      <vt:lpstr>Arial</vt:lpstr>
      <vt:lpstr>Aptos</vt:lpstr>
      <vt:lpstr>Hind Light</vt:lpstr>
      <vt:lpstr>Hind SemiBold</vt:lpstr>
      <vt:lpstr>Open Sans</vt:lpstr>
      <vt:lpstr>Cogence Logo Header</vt:lpstr>
      <vt:lpstr>1_Cogence Logo Header</vt:lpstr>
      <vt:lpstr>1_Cogence Wheel Header</vt:lpstr>
      <vt:lpstr>1_Cogence Wheel Header</vt:lpstr>
      <vt:lpstr>Office Theme</vt:lpstr>
      <vt:lpstr>2_Cogence Logo Header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Takeaways</vt:lpstr>
      <vt:lpstr>Collaboration/ Communication/ Transparency</vt:lpstr>
      <vt:lpstr>Trust/Build Spirit of Partnership</vt:lpstr>
      <vt:lpstr>Assembling the “Right Team”/Contract Strategy</vt:lpstr>
      <vt:lpstr>Technology</vt:lpstr>
      <vt:lpstr>Better Practices</vt:lpstr>
      <vt:lpstr>General Comments/ Potpourri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Carter Edman</dc:creator>
  <cp:lastModifiedBy>Kevin Thompson</cp:lastModifiedBy>
  <cp:revision>57</cp:revision>
  <cp:lastPrinted>2022-01-26T14:02:43Z</cp:lastPrinted>
  <dcterms:created xsi:type="dcterms:W3CDTF">2021-03-02T20:23:50Z</dcterms:created>
  <dcterms:modified xsi:type="dcterms:W3CDTF">2024-12-16T19:18:16Z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0x010100980D130217920E4292F3B94E96CA4F31</vt:lpwstr>
  </property>
  <property fmtid="{D5CDD505-2E9C-101B-9397-08002B2CF9AE}" pid="3" name="MediaServiceImageTags">
    <vt:lpwstr/>
  </property>
</Properties>
</file>